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6" r:id="rId2"/>
    <p:sldId id="275" r:id="rId3"/>
    <p:sldId id="269" r:id="rId4"/>
    <p:sldId id="276" r:id="rId5"/>
    <p:sldId id="278" r:id="rId6"/>
    <p:sldId id="264" r:id="rId7"/>
    <p:sldId id="277" r:id="rId8"/>
    <p:sldId id="279" r:id="rId9"/>
    <p:sldId id="274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1791" autoAdjust="0"/>
  </p:normalViewPr>
  <p:slideViewPr>
    <p:cSldViewPr snapToGrid="0" showGuides="1">
      <p:cViewPr varScale="1">
        <p:scale>
          <a:sx n="66" d="100"/>
          <a:sy n="66" d="100"/>
        </p:scale>
        <p:origin x="930" y="72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https://www.youtube.com/watch?v=udnX21__SuU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8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sources, Natural languages,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2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Producer: </a:t>
            </a:r>
            <a:r>
              <a:rPr lang="en-US" dirty="0"/>
              <a:t>An application that sends messages to Kafka.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C</a:t>
            </a:r>
            <a:r>
              <a:rPr lang="en-US" b="1" dirty="0" err="1"/>
              <a:t>onsumer</a:t>
            </a:r>
            <a:r>
              <a:rPr lang="en-US" b="1" dirty="0"/>
              <a:t>:</a:t>
            </a:r>
            <a:r>
              <a:rPr lang="en-US" dirty="0"/>
              <a:t> An application that reads data from Kafka.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B</a:t>
            </a:r>
            <a:r>
              <a:rPr lang="en-US" b="1" dirty="0" err="1"/>
              <a:t>roker:</a:t>
            </a:r>
            <a:r>
              <a:rPr lang="en-US" dirty="0" err="1"/>
              <a:t>An</a:t>
            </a:r>
            <a:r>
              <a:rPr lang="en-US" dirty="0"/>
              <a:t> agent to exchange messages between Producer and Consumer (do not interact directly)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C</a:t>
            </a:r>
            <a:r>
              <a:rPr lang="en-US" b="1" dirty="0"/>
              <a:t>luster:</a:t>
            </a:r>
            <a:r>
              <a:rPr lang="en-US" dirty="0"/>
              <a:t> Group of computers sharing workload for a common purpose. Each one executing one instance of </a:t>
            </a:r>
            <a:r>
              <a:rPr lang="en-US" dirty="0" err="1"/>
              <a:t>kafka</a:t>
            </a:r>
            <a:r>
              <a:rPr lang="en-US" dirty="0"/>
              <a:t> broker.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T</a:t>
            </a:r>
            <a:r>
              <a:rPr lang="en-US" b="1" dirty="0" err="1"/>
              <a:t>opic</a:t>
            </a:r>
            <a:r>
              <a:rPr lang="en-US" b="1" dirty="0"/>
              <a:t>:</a:t>
            </a:r>
            <a:r>
              <a:rPr lang="en-US" dirty="0"/>
              <a:t> A unique name for Kafka stream.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P</a:t>
            </a:r>
            <a:r>
              <a:rPr lang="en-US" b="1" dirty="0" err="1"/>
              <a:t>artitions</a:t>
            </a:r>
            <a:r>
              <a:rPr lang="en-US" b="1" dirty="0"/>
              <a:t>:</a:t>
            </a:r>
            <a:r>
              <a:rPr lang="en-US" dirty="0"/>
              <a:t> The data could be huge, so it is partitioned and distributed in computers in the cluster.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O</a:t>
            </a:r>
            <a:r>
              <a:rPr lang="en-US" b="1" dirty="0" err="1"/>
              <a:t>ffset</a:t>
            </a:r>
            <a:r>
              <a:rPr lang="en-US" b="1" dirty="0"/>
              <a:t>:</a:t>
            </a:r>
            <a:r>
              <a:rPr lang="en-US" dirty="0"/>
              <a:t> A sequence id given to messages as they arrive in a partition.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C</a:t>
            </a:r>
            <a:r>
              <a:rPr lang="en-US" b="1" dirty="0" err="1"/>
              <a:t>onsumer</a:t>
            </a:r>
            <a:r>
              <a:rPr lang="en-US" b="1" dirty="0"/>
              <a:t> Groups:</a:t>
            </a:r>
            <a:r>
              <a:rPr lang="en-US" dirty="0"/>
              <a:t> A group of consumers acting as a single logical unit.</a:t>
            </a:r>
          </a:p>
          <a:p>
            <a:r>
              <a:rPr lang="en-US" dirty="0"/>
              <a:t>https://www.youtube.com/watch?v=udnX21__SuU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7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Producer: </a:t>
            </a:r>
            <a:r>
              <a:rPr lang="en-US" dirty="0"/>
              <a:t>An application that sends messages to Kafka.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C</a:t>
            </a:r>
            <a:r>
              <a:rPr lang="en-US" b="1" dirty="0" err="1"/>
              <a:t>onsumer</a:t>
            </a:r>
            <a:r>
              <a:rPr lang="en-US" b="1" dirty="0"/>
              <a:t>:</a:t>
            </a:r>
            <a:r>
              <a:rPr lang="en-US" dirty="0"/>
              <a:t> An application that reads data from Kafka.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B</a:t>
            </a:r>
            <a:r>
              <a:rPr lang="en-US" b="1" dirty="0" err="1"/>
              <a:t>roker:</a:t>
            </a:r>
            <a:r>
              <a:rPr lang="en-US" dirty="0" err="1"/>
              <a:t>An</a:t>
            </a:r>
            <a:r>
              <a:rPr lang="en-US" dirty="0"/>
              <a:t> agent to exchange messages between Producer and Consumer (do not interact directly)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C</a:t>
            </a:r>
            <a:r>
              <a:rPr lang="en-US" b="1" dirty="0"/>
              <a:t>luster:</a:t>
            </a:r>
            <a:r>
              <a:rPr lang="en-US" dirty="0"/>
              <a:t> Group of computers sharing workload for a common purpose. Each one executing one instance of </a:t>
            </a:r>
            <a:r>
              <a:rPr lang="en-US" dirty="0" err="1"/>
              <a:t>kafka</a:t>
            </a:r>
            <a:r>
              <a:rPr lang="en-US" dirty="0"/>
              <a:t> broker.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T</a:t>
            </a:r>
            <a:r>
              <a:rPr lang="en-US" b="1" dirty="0" err="1"/>
              <a:t>opic</a:t>
            </a:r>
            <a:r>
              <a:rPr lang="en-US" b="1" dirty="0"/>
              <a:t>:</a:t>
            </a:r>
            <a:r>
              <a:rPr lang="en-US" dirty="0"/>
              <a:t> A unique name for Kafka stream.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P</a:t>
            </a:r>
            <a:r>
              <a:rPr lang="en-US" b="1" dirty="0" err="1"/>
              <a:t>artitions</a:t>
            </a:r>
            <a:r>
              <a:rPr lang="en-US" b="1" dirty="0"/>
              <a:t>:</a:t>
            </a:r>
            <a:r>
              <a:rPr lang="en-US" dirty="0"/>
              <a:t> The data could be huge, so it is partitioned and distributed in computers in the cluster.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O</a:t>
            </a:r>
            <a:r>
              <a:rPr lang="en-US" b="1" dirty="0" err="1"/>
              <a:t>ffset</a:t>
            </a:r>
            <a:r>
              <a:rPr lang="en-US" b="1" dirty="0"/>
              <a:t>:</a:t>
            </a:r>
            <a:r>
              <a:rPr lang="en-US" dirty="0"/>
              <a:t> A sequence id given to messages as they arrive in a partition.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C</a:t>
            </a:r>
            <a:r>
              <a:rPr lang="en-US" b="1" dirty="0" err="1"/>
              <a:t>onsumer</a:t>
            </a:r>
            <a:r>
              <a:rPr lang="en-US" b="1" dirty="0"/>
              <a:t> Groups:</a:t>
            </a:r>
            <a:r>
              <a:rPr lang="en-US" dirty="0"/>
              <a:t> A group of consumers acting as a single logical unit.</a:t>
            </a:r>
          </a:p>
          <a:p>
            <a:r>
              <a:rPr lang="en-US" dirty="0"/>
              <a:t>https://www.youtube.com/watch?v=udnX21__SuU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Kafka </a:t>
            </a:r>
            <a:r>
              <a:rPr lang="es-CO" dirty="0" err="1"/>
              <a:t>doesn’t</a:t>
            </a:r>
            <a:r>
              <a:rPr lang="es-CO" dirty="0"/>
              <a:t> </a:t>
            </a:r>
            <a:r>
              <a:rPr lang="es-CO" dirty="0" err="1"/>
              <a:t>take</a:t>
            </a:r>
            <a:r>
              <a:rPr lang="es-CO" dirty="0"/>
              <a:t> </a:t>
            </a:r>
            <a:r>
              <a:rPr lang="es-CO" dirty="0" err="1"/>
              <a:t>the</a:t>
            </a:r>
            <a:r>
              <a:rPr lang="es-CO" dirty="0"/>
              <a:t> decisión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how</a:t>
            </a:r>
            <a:r>
              <a:rPr lang="es-CO" dirty="0"/>
              <a:t> </a:t>
            </a:r>
            <a:r>
              <a:rPr lang="es-CO" dirty="0" err="1"/>
              <a:t>many</a:t>
            </a:r>
            <a:r>
              <a:rPr lang="es-CO" dirty="0"/>
              <a:t> </a:t>
            </a:r>
            <a:r>
              <a:rPr lang="es-CO" dirty="0" err="1"/>
              <a:t>partition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a token. A </a:t>
            </a:r>
            <a:r>
              <a:rPr lang="es-CO" dirty="0" err="1"/>
              <a:t>partition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a single machine. </a:t>
            </a:r>
            <a:r>
              <a:rPr lang="es-CO" dirty="0" err="1"/>
              <a:t>You</a:t>
            </a:r>
            <a:r>
              <a:rPr lang="es-CO" dirty="0"/>
              <a:t> </a:t>
            </a:r>
            <a:r>
              <a:rPr lang="es-CO" dirty="0" err="1"/>
              <a:t>have</a:t>
            </a:r>
            <a:r>
              <a:rPr lang="es-CO" dirty="0"/>
              <a:t>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calculate</a:t>
            </a:r>
            <a:r>
              <a:rPr lang="es-CO" dirty="0"/>
              <a:t>.</a:t>
            </a:r>
          </a:p>
          <a:p>
            <a:r>
              <a:rPr lang="es-CO" dirty="0"/>
              <a:t>Global </a:t>
            </a:r>
            <a:r>
              <a:rPr lang="es-CO" dirty="0" err="1"/>
              <a:t>unique</a:t>
            </a:r>
            <a:r>
              <a:rPr lang="es-CO" dirty="0"/>
              <a:t> </a:t>
            </a:r>
            <a:r>
              <a:rPr lang="es-CO" dirty="0" err="1"/>
              <a:t>identifier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a </a:t>
            </a:r>
            <a:r>
              <a:rPr lang="es-CO" dirty="0" err="1"/>
              <a:t>message</a:t>
            </a:r>
            <a:r>
              <a:rPr lang="es-CO" dirty="0"/>
              <a:t>: </a:t>
            </a:r>
            <a:r>
              <a:rPr lang="es-CO" dirty="0" err="1"/>
              <a:t>Topic</a:t>
            </a:r>
            <a:r>
              <a:rPr lang="es-CO" dirty="0"/>
              <a:t> </a:t>
            </a:r>
            <a:r>
              <a:rPr lang="es-CO" dirty="0" err="1"/>
              <a:t>Name</a:t>
            </a:r>
            <a:r>
              <a:rPr lang="es-CO" dirty="0"/>
              <a:t> + </a:t>
            </a:r>
            <a:r>
              <a:rPr lang="es-CO" dirty="0" err="1"/>
              <a:t>Partition</a:t>
            </a:r>
            <a:r>
              <a:rPr lang="es-CO" dirty="0"/>
              <a:t> </a:t>
            </a:r>
            <a:r>
              <a:rPr lang="es-CO" dirty="0" err="1"/>
              <a:t>number</a:t>
            </a:r>
            <a:r>
              <a:rPr lang="es-CO" dirty="0"/>
              <a:t> + </a:t>
            </a:r>
            <a:r>
              <a:rPr lang="es-CO" dirty="0" err="1"/>
              <a:t>Offseet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9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44735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1701800"/>
            <a:ext cx="9179169" cy="365814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68575" y="4161794"/>
            <a:ext cx="2231325" cy="128569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6" y="2249929"/>
            <a:ext cx="8256986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Big Data Technologies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Final Project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Group 11: </a:t>
            </a:r>
            <a:r>
              <a:rPr lang="en-US" sz="1600" dirty="0">
                <a:solidFill>
                  <a:schemeClr val="bg1"/>
                </a:solidFill>
              </a:rPr>
              <a:t>	Sebastian Valencia ID: 986775</a:t>
            </a:r>
          </a:p>
          <a:p>
            <a:r>
              <a:rPr lang="es-CO" sz="1600" dirty="0">
                <a:solidFill>
                  <a:schemeClr val="bg1"/>
                </a:solidFill>
              </a:rPr>
              <a:t>	</a:t>
            </a:r>
            <a:r>
              <a:rPr lang="en-US" sz="1600" dirty="0">
                <a:solidFill>
                  <a:schemeClr val="bg1"/>
                </a:solidFill>
              </a:rPr>
              <a:t>Carlos Hernandez ID: 986636</a:t>
            </a:r>
          </a:p>
          <a:p>
            <a:r>
              <a:rPr lang="es-CO" sz="1600" b="1" dirty="0">
                <a:solidFill>
                  <a:schemeClr val="bg1"/>
                </a:solidFill>
              </a:rPr>
              <a:t>Prof.:</a:t>
            </a:r>
            <a:r>
              <a:rPr lang="es-CO" sz="1600" dirty="0">
                <a:solidFill>
                  <a:schemeClr val="bg1"/>
                </a:solidFill>
              </a:rPr>
              <a:t> 	</a:t>
            </a:r>
            <a:r>
              <a:rPr lang="es-CO" sz="1600" dirty="0" err="1">
                <a:solidFill>
                  <a:schemeClr val="bg1"/>
                </a:solidFill>
              </a:rPr>
              <a:t>Mrudula</a:t>
            </a:r>
            <a:r>
              <a:rPr lang="es-CO" sz="1600" dirty="0">
                <a:solidFill>
                  <a:schemeClr val="bg1"/>
                </a:solidFill>
              </a:rPr>
              <a:t> </a:t>
            </a:r>
            <a:r>
              <a:rPr lang="es-CO" sz="1600" dirty="0" err="1">
                <a:solidFill>
                  <a:schemeClr val="bg1"/>
                </a:solidFill>
              </a:rPr>
              <a:t>Mukadam</a:t>
            </a:r>
            <a:endParaRPr lang="es-CO" sz="1600" dirty="0">
              <a:solidFill>
                <a:schemeClr val="bg1"/>
              </a:solidFill>
            </a:endParaRPr>
          </a:p>
          <a:p>
            <a:r>
              <a:rPr lang="es-CO" sz="1600" dirty="0" err="1">
                <a:solidFill>
                  <a:schemeClr val="bg1"/>
                </a:solidFill>
              </a:rPr>
              <a:t>Dec</a:t>
            </a:r>
            <a:r>
              <a:rPr lang="es-CO" sz="1600" dirty="0">
                <a:solidFill>
                  <a:schemeClr val="bg1"/>
                </a:solidFill>
              </a:rPr>
              <a:t> -2018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2E36B-8722-4D23-905E-46E459D32BB6}"/>
              </a:ext>
            </a:extLst>
          </p:cNvPr>
          <p:cNvSpPr txBox="1"/>
          <p:nvPr/>
        </p:nvSpPr>
        <p:spPr>
          <a:xfrm>
            <a:off x="9735159" y="4342976"/>
            <a:ext cx="2098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“</a:t>
            </a:r>
            <a:r>
              <a:rPr lang="es-CO" dirty="0" err="1">
                <a:solidFill>
                  <a:schemeClr val="bg1"/>
                </a:solidFill>
              </a:rPr>
              <a:t>Life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doesn’t</a:t>
            </a:r>
            <a:r>
              <a:rPr lang="es-CO" dirty="0">
                <a:solidFill>
                  <a:schemeClr val="bg1"/>
                </a:solidFill>
              </a:rPr>
              <a:t> </a:t>
            </a:r>
            <a:r>
              <a:rPr lang="es-CO" dirty="0" err="1">
                <a:solidFill>
                  <a:schemeClr val="bg1"/>
                </a:solidFill>
              </a:rPr>
              <a:t>happen</a:t>
            </a:r>
            <a:r>
              <a:rPr lang="es-CO" dirty="0">
                <a:solidFill>
                  <a:schemeClr val="bg1"/>
                </a:solidFill>
              </a:rPr>
              <a:t> in </a:t>
            </a:r>
            <a:r>
              <a:rPr lang="es-CO" dirty="0" err="1">
                <a:solidFill>
                  <a:schemeClr val="bg1"/>
                </a:solidFill>
              </a:rPr>
              <a:t>batches</a:t>
            </a:r>
            <a:r>
              <a:rPr lang="es-CO" dirty="0">
                <a:solidFill>
                  <a:schemeClr val="bg1"/>
                </a:solidFill>
              </a:rPr>
              <a:t>”, Ted </a:t>
            </a:r>
            <a:r>
              <a:rPr lang="es-CO" dirty="0" err="1">
                <a:solidFill>
                  <a:schemeClr val="bg1"/>
                </a:solidFill>
              </a:rPr>
              <a:t>Dunning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A7E31-04BF-4FAC-A98D-EB474A798C2D}"/>
              </a:ext>
            </a:extLst>
          </p:cNvPr>
          <p:cNvSpPr txBox="1"/>
          <p:nvPr/>
        </p:nvSpPr>
        <p:spPr>
          <a:xfrm>
            <a:off x="5954775" y="64780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B664BA7-9B42-4B7A-A90E-F041269601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1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s-CO" sz="3200" b="1" dirty="0">
                <a:latin typeface="+mj-lt"/>
              </a:rPr>
              <a:t>O</a:t>
            </a:r>
            <a:r>
              <a:rPr lang="en-US" sz="3200" b="1" dirty="0">
                <a:latin typeface="+mj-lt"/>
              </a:rPr>
              <a:t>UTLINE</a:t>
            </a:r>
            <a:endParaRPr lang="en-US" sz="3600" dirty="0">
              <a:latin typeface="+mj-lt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3542F45-F86D-4BFB-AD3C-F3569FF9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35687" y="1361507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2" name="Group 161" descr="This image is an icon of pen and paper. ">
            <a:extLst>
              <a:ext uri="{FF2B5EF4-FFF2-40B4-BE49-F238E27FC236}">
                <a16:creationId xmlns:a16="http://schemas.microsoft.com/office/drawing/2014/main" id="{2483BC18-0A05-4FF8-B031-03F40068091B}"/>
              </a:ext>
            </a:extLst>
          </p:cNvPr>
          <p:cNvGrpSpPr/>
          <p:nvPr/>
        </p:nvGrpSpPr>
        <p:grpSpPr>
          <a:xfrm>
            <a:off x="2562786" y="1689325"/>
            <a:ext cx="260202" cy="258764"/>
            <a:chOff x="7018338" y="4656138"/>
            <a:chExt cx="287337" cy="285750"/>
          </a:xfrm>
          <a:solidFill>
            <a:schemeClr val="bg1"/>
          </a:solidFill>
          <a:effectLst/>
        </p:grpSpPr>
        <p:sp>
          <p:nvSpPr>
            <p:cNvPr id="163" name="Freeform 4604">
              <a:extLst>
                <a:ext uri="{FF2B5EF4-FFF2-40B4-BE49-F238E27FC236}">
                  <a16:creationId xmlns:a16="http://schemas.microsoft.com/office/drawing/2014/main" id="{DA1316D7-5899-4370-95D5-FD8C6DF3E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4" name="Freeform 4605">
              <a:extLst>
                <a:ext uri="{FF2B5EF4-FFF2-40B4-BE49-F238E27FC236}">
                  <a16:creationId xmlns:a16="http://schemas.microsoft.com/office/drawing/2014/main" id="{15640447-21BA-483E-AD33-E186BD68A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5" name="Freeform 4606">
              <a:extLst>
                <a:ext uri="{FF2B5EF4-FFF2-40B4-BE49-F238E27FC236}">
                  <a16:creationId xmlns:a16="http://schemas.microsoft.com/office/drawing/2014/main" id="{62C9B6C1-8369-4602-91DA-09AEC520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6" name="Rectangle 4607">
              <a:extLst>
                <a:ext uri="{FF2B5EF4-FFF2-40B4-BE49-F238E27FC236}">
                  <a16:creationId xmlns:a16="http://schemas.microsoft.com/office/drawing/2014/main" id="{FAFE3EE4-8EC8-4735-B429-8DFE7550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39F335A2-FCEA-482E-AF80-46BFB511CD58}"/>
              </a:ext>
            </a:extLst>
          </p:cNvPr>
          <p:cNvSpPr txBox="1"/>
          <p:nvPr/>
        </p:nvSpPr>
        <p:spPr>
          <a:xfrm>
            <a:off x="3281077" y="1606399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CO" dirty="0"/>
              <a:t>Project </a:t>
            </a:r>
            <a:r>
              <a:rPr lang="es-CO" dirty="0" err="1"/>
              <a:t>description</a:t>
            </a:r>
            <a:endParaRPr lang="en-US" dirty="0"/>
          </a:p>
        </p:txBody>
      </p:sp>
      <p:sp>
        <p:nvSpPr>
          <p:cNvPr id="169" name="Diamond 168">
            <a:extLst>
              <a:ext uri="{FF2B5EF4-FFF2-40B4-BE49-F238E27FC236}">
                <a16:creationId xmlns:a16="http://schemas.microsoft.com/office/drawing/2014/main" id="{56C7CE62-F75C-4C0A-A2D8-6FC23C373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35687" y="2451928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66ED090-369C-490D-887B-19C18EA591E3}"/>
              </a:ext>
            </a:extLst>
          </p:cNvPr>
          <p:cNvSpPr txBox="1"/>
          <p:nvPr/>
        </p:nvSpPr>
        <p:spPr>
          <a:xfrm>
            <a:off x="3281077" y="2725502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Technologies used</a:t>
            </a:r>
          </a:p>
        </p:txBody>
      </p:sp>
      <p:sp>
        <p:nvSpPr>
          <p:cNvPr id="171" name="Diamond 170">
            <a:extLst>
              <a:ext uri="{FF2B5EF4-FFF2-40B4-BE49-F238E27FC236}">
                <a16:creationId xmlns:a16="http://schemas.microsoft.com/office/drawing/2014/main" id="{428797F2-A3E5-4A66-9ADE-53005BF2C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35687" y="3630217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E125C24-E68B-430E-AB26-898D61631B1B}"/>
              </a:ext>
            </a:extLst>
          </p:cNvPr>
          <p:cNvSpPr txBox="1"/>
          <p:nvPr/>
        </p:nvSpPr>
        <p:spPr>
          <a:xfrm>
            <a:off x="3281077" y="3905209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73" name="Diamond 172">
            <a:extLst>
              <a:ext uri="{FF2B5EF4-FFF2-40B4-BE49-F238E27FC236}">
                <a16:creationId xmlns:a16="http://schemas.microsoft.com/office/drawing/2014/main" id="{066DACD9-1DF3-4A2E-989D-F8AE0A7E8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35687" y="4808506"/>
            <a:ext cx="914400" cy="9144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FF4A209-6BAD-4B47-BF8D-2B844BFC3C65}"/>
              </a:ext>
            </a:extLst>
          </p:cNvPr>
          <p:cNvSpPr txBox="1"/>
          <p:nvPr/>
        </p:nvSpPr>
        <p:spPr>
          <a:xfrm>
            <a:off x="3281077" y="5083501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Research: Kafka + Power BI </a:t>
            </a:r>
          </a:p>
        </p:txBody>
      </p:sp>
      <p:grpSp>
        <p:nvGrpSpPr>
          <p:cNvPr id="175" name="Group 174" descr="This image is an icon of binoculars. ">
            <a:extLst>
              <a:ext uri="{FF2B5EF4-FFF2-40B4-BE49-F238E27FC236}">
                <a16:creationId xmlns:a16="http://schemas.microsoft.com/office/drawing/2014/main" id="{1D175F66-0044-4EFE-A6E1-A7F83915FDA2}"/>
              </a:ext>
            </a:extLst>
          </p:cNvPr>
          <p:cNvGrpSpPr/>
          <p:nvPr/>
        </p:nvGrpSpPr>
        <p:grpSpPr>
          <a:xfrm>
            <a:off x="2579325" y="2763929"/>
            <a:ext cx="306795" cy="284640"/>
            <a:chOff x="9879013" y="2500313"/>
            <a:chExt cx="285750" cy="265113"/>
          </a:xfrm>
          <a:solidFill>
            <a:schemeClr val="bg1"/>
          </a:solidFill>
          <a:effectLst/>
        </p:grpSpPr>
        <p:sp>
          <p:nvSpPr>
            <p:cNvPr id="176" name="Freeform 3859">
              <a:extLst>
                <a:ext uri="{FF2B5EF4-FFF2-40B4-BE49-F238E27FC236}">
                  <a16:creationId xmlns:a16="http://schemas.microsoft.com/office/drawing/2014/main" id="{D59C5855-C93B-435E-AECC-A6C9C2DB4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77" name="Freeform 3860">
              <a:extLst>
                <a:ext uri="{FF2B5EF4-FFF2-40B4-BE49-F238E27FC236}">
                  <a16:creationId xmlns:a16="http://schemas.microsoft.com/office/drawing/2014/main" id="{FAA38EA9-11A1-46F9-90B6-88EED9956E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78" name="Freeform 3861">
              <a:extLst>
                <a:ext uri="{FF2B5EF4-FFF2-40B4-BE49-F238E27FC236}">
                  <a16:creationId xmlns:a16="http://schemas.microsoft.com/office/drawing/2014/main" id="{5FE4E2E6-EF5D-41E2-80BA-16AD162C4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79" name="Freeform 3862">
              <a:extLst>
                <a:ext uri="{FF2B5EF4-FFF2-40B4-BE49-F238E27FC236}">
                  <a16:creationId xmlns:a16="http://schemas.microsoft.com/office/drawing/2014/main" id="{BC5F3C89-C1A7-482A-A6CC-487DCE74A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Group 179" descr="This image is an icon of a presentation board. ">
            <a:extLst>
              <a:ext uri="{FF2B5EF4-FFF2-40B4-BE49-F238E27FC236}">
                <a16:creationId xmlns:a16="http://schemas.microsoft.com/office/drawing/2014/main" id="{BCA6B272-E663-45EB-8312-08050FFB902C}"/>
              </a:ext>
            </a:extLst>
          </p:cNvPr>
          <p:cNvGrpSpPr/>
          <p:nvPr/>
        </p:nvGrpSpPr>
        <p:grpSpPr>
          <a:xfrm>
            <a:off x="2555284" y="3945097"/>
            <a:ext cx="275206" cy="284640"/>
            <a:chOff x="11612563" y="4081463"/>
            <a:chExt cx="277813" cy="287337"/>
          </a:xfrm>
          <a:solidFill>
            <a:schemeClr val="bg1"/>
          </a:solidFill>
          <a:effectLst/>
        </p:grpSpPr>
        <p:sp>
          <p:nvSpPr>
            <p:cNvPr id="181" name="Freeform 4632">
              <a:extLst>
                <a:ext uri="{FF2B5EF4-FFF2-40B4-BE49-F238E27FC236}">
                  <a16:creationId xmlns:a16="http://schemas.microsoft.com/office/drawing/2014/main" id="{8186B085-923B-4A4C-A7C6-9F3173EF4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26850" y="4081463"/>
              <a:ext cx="249238" cy="173038"/>
            </a:xfrm>
            <a:custGeom>
              <a:avLst/>
              <a:gdLst>
                <a:gd name="T0" fmla="*/ 452 w 784"/>
                <a:gd name="T1" fmla="*/ 120 h 542"/>
                <a:gd name="T2" fmla="*/ 302 w 784"/>
                <a:gd name="T3" fmla="*/ 150 h 542"/>
                <a:gd name="T4" fmla="*/ 16 w 784"/>
                <a:gd name="T5" fmla="*/ 542 h 542"/>
                <a:gd name="T6" fmla="*/ 772 w 784"/>
                <a:gd name="T7" fmla="*/ 542 h 542"/>
                <a:gd name="T8" fmla="*/ 777 w 784"/>
                <a:gd name="T9" fmla="*/ 539 h 542"/>
                <a:gd name="T10" fmla="*/ 781 w 784"/>
                <a:gd name="T11" fmla="*/ 535 h 542"/>
                <a:gd name="T12" fmla="*/ 783 w 784"/>
                <a:gd name="T13" fmla="*/ 529 h 542"/>
                <a:gd name="T14" fmla="*/ 784 w 784"/>
                <a:gd name="T15" fmla="*/ 135 h 542"/>
                <a:gd name="T16" fmla="*/ 783 w 784"/>
                <a:gd name="T17" fmla="*/ 129 h 542"/>
                <a:gd name="T18" fmla="*/ 780 w 784"/>
                <a:gd name="T19" fmla="*/ 125 h 542"/>
                <a:gd name="T20" fmla="*/ 775 w 784"/>
                <a:gd name="T21" fmla="*/ 121 h 542"/>
                <a:gd name="T22" fmla="*/ 768 w 784"/>
                <a:gd name="T23" fmla="*/ 120 h 542"/>
                <a:gd name="T24" fmla="*/ 483 w 784"/>
                <a:gd name="T25" fmla="*/ 105 h 542"/>
                <a:gd name="T26" fmla="*/ 481 w 784"/>
                <a:gd name="T27" fmla="*/ 99 h 542"/>
                <a:gd name="T28" fmla="*/ 478 w 784"/>
                <a:gd name="T29" fmla="*/ 94 h 542"/>
                <a:gd name="T30" fmla="*/ 474 w 784"/>
                <a:gd name="T31" fmla="*/ 91 h 542"/>
                <a:gd name="T32" fmla="*/ 468 w 784"/>
                <a:gd name="T33" fmla="*/ 90 h 542"/>
                <a:gd name="T34" fmla="*/ 392 w 784"/>
                <a:gd name="T35" fmla="*/ 14 h 542"/>
                <a:gd name="T36" fmla="*/ 391 w 784"/>
                <a:gd name="T37" fmla="*/ 9 h 542"/>
                <a:gd name="T38" fmla="*/ 388 w 784"/>
                <a:gd name="T39" fmla="*/ 4 h 542"/>
                <a:gd name="T40" fmla="*/ 383 w 784"/>
                <a:gd name="T41" fmla="*/ 1 h 542"/>
                <a:gd name="T42" fmla="*/ 378 w 784"/>
                <a:gd name="T43" fmla="*/ 0 h 542"/>
                <a:gd name="T44" fmla="*/ 371 w 784"/>
                <a:gd name="T45" fmla="*/ 1 h 542"/>
                <a:gd name="T46" fmla="*/ 366 w 784"/>
                <a:gd name="T47" fmla="*/ 4 h 542"/>
                <a:gd name="T48" fmla="*/ 363 w 784"/>
                <a:gd name="T49" fmla="*/ 9 h 542"/>
                <a:gd name="T50" fmla="*/ 362 w 784"/>
                <a:gd name="T51" fmla="*/ 14 h 542"/>
                <a:gd name="T52" fmla="*/ 287 w 784"/>
                <a:gd name="T53" fmla="*/ 90 h 542"/>
                <a:gd name="T54" fmla="*/ 282 w 784"/>
                <a:gd name="T55" fmla="*/ 91 h 542"/>
                <a:gd name="T56" fmla="*/ 276 w 784"/>
                <a:gd name="T57" fmla="*/ 94 h 542"/>
                <a:gd name="T58" fmla="*/ 273 w 784"/>
                <a:gd name="T59" fmla="*/ 99 h 542"/>
                <a:gd name="T60" fmla="*/ 271 w 784"/>
                <a:gd name="T61" fmla="*/ 105 h 542"/>
                <a:gd name="T62" fmla="*/ 16 w 784"/>
                <a:gd name="T63" fmla="*/ 120 h 542"/>
                <a:gd name="T64" fmla="*/ 11 w 784"/>
                <a:gd name="T65" fmla="*/ 121 h 542"/>
                <a:gd name="T66" fmla="*/ 5 w 784"/>
                <a:gd name="T67" fmla="*/ 125 h 542"/>
                <a:gd name="T68" fmla="*/ 1 w 784"/>
                <a:gd name="T69" fmla="*/ 129 h 542"/>
                <a:gd name="T70" fmla="*/ 0 w 784"/>
                <a:gd name="T71" fmla="*/ 135 h 542"/>
                <a:gd name="T72" fmla="*/ 1 w 784"/>
                <a:gd name="T73" fmla="*/ 529 h 542"/>
                <a:gd name="T74" fmla="*/ 4 w 784"/>
                <a:gd name="T75" fmla="*/ 535 h 542"/>
                <a:gd name="T76" fmla="*/ 7 w 784"/>
                <a:gd name="T77" fmla="*/ 539 h 542"/>
                <a:gd name="T78" fmla="*/ 13 w 784"/>
                <a:gd name="T79" fmla="*/ 542 h 542"/>
                <a:gd name="T80" fmla="*/ 16 w 784"/>
                <a:gd name="T81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4" h="542">
                  <a:moveTo>
                    <a:pt x="302" y="120"/>
                  </a:moveTo>
                  <a:lnTo>
                    <a:pt x="452" y="120"/>
                  </a:lnTo>
                  <a:lnTo>
                    <a:pt x="452" y="150"/>
                  </a:lnTo>
                  <a:lnTo>
                    <a:pt x="302" y="150"/>
                  </a:lnTo>
                  <a:lnTo>
                    <a:pt x="302" y="120"/>
                  </a:lnTo>
                  <a:close/>
                  <a:moveTo>
                    <a:pt x="16" y="542"/>
                  </a:moveTo>
                  <a:lnTo>
                    <a:pt x="768" y="542"/>
                  </a:lnTo>
                  <a:lnTo>
                    <a:pt x="772" y="542"/>
                  </a:lnTo>
                  <a:lnTo>
                    <a:pt x="775" y="540"/>
                  </a:lnTo>
                  <a:lnTo>
                    <a:pt x="777" y="539"/>
                  </a:lnTo>
                  <a:lnTo>
                    <a:pt x="780" y="537"/>
                  </a:lnTo>
                  <a:lnTo>
                    <a:pt x="781" y="535"/>
                  </a:lnTo>
                  <a:lnTo>
                    <a:pt x="783" y="533"/>
                  </a:lnTo>
                  <a:lnTo>
                    <a:pt x="783" y="529"/>
                  </a:lnTo>
                  <a:lnTo>
                    <a:pt x="784" y="527"/>
                  </a:lnTo>
                  <a:lnTo>
                    <a:pt x="784" y="135"/>
                  </a:lnTo>
                  <a:lnTo>
                    <a:pt x="783" y="132"/>
                  </a:lnTo>
                  <a:lnTo>
                    <a:pt x="783" y="129"/>
                  </a:lnTo>
                  <a:lnTo>
                    <a:pt x="781" y="127"/>
                  </a:lnTo>
                  <a:lnTo>
                    <a:pt x="780" y="125"/>
                  </a:lnTo>
                  <a:lnTo>
                    <a:pt x="777" y="123"/>
                  </a:lnTo>
                  <a:lnTo>
                    <a:pt x="775" y="121"/>
                  </a:lnTo>
                  <a:lnTo>
                    <a:pt x="772" y="120"/>
                  </a:lnTo>
                  <a:lnTo>
                    <a:pt x="768" y="120"/>
                  </a:lnTo>
                  <a:lnTo>
                    <a:pt x="483" y="120"/>
                  </a:lnTo>
                  <a:lnTo>
                    <a:pt x="483" y="105"/>
                  </a:lnTo>
                  <a:lnTo>
                    <a:pt x="483" y="102"/>
                  </a:lnTo>
                  <a:lnTo>
                    <a:pt x="481" y="99"/>
                  </a:lnTo>
                  <a:lnTo>
                    <a:pt x="480" y="97"/>
                  </a:lnTo>
                  <a:lnTo>
                    <a:pt x="478" y="94"/>
                  </a:lnTo>
                  <a:lnTo>
                    <a:pt x="476" y="92"/>
                  </a:lnTo>
                  <a:lnTo>
                    <a:pt x="474" y="91"/>
                  </a:lnTo>
                  <a:lnTo>
                    <a:pt x="470" y="90"/>
                  </a:lnTo>
                  <a:lnTo>
                    <a:pt x="468" y="90"/>
                  </a:lnTo>
                  <a:lnTo>
                    <a:pt x="392" y="90"/>
                  </a:lnTo>
                  <a:lnTo>
                    <a:pt x="392" y="14"/>
                  </a:lnTo>
                  <a:lnTo>
                    <a:pt x="392" y="12"/>
                  </a:lnTo>
                  <a:lnTo>
                    <a:pt x="391" y="9"/>
                  </a:lnTo>
                  <a:lnTo>
                    <a:pt x="390" y="6"/>
                  </a:lnTo>
                  <a:lnTo>
                    <a:pt x="388" y="4"/>
                  </a:lnTo>
                  <a:lnTo>
                    <a:pt x="385" y="2"/>
                  </a:lnTo>
                  <a:lnTo>
                    <a:pt x="383" y="1"/>
                  </a:lnTo>
                  <a:lnTo>
                    <a:pt x="380" y="0"/>
                  </a:lnTo>
                  <a:lnTo>
                    <a:pt x="378" y="0"/>
                  </a:lnTo>
                  <a:lnTo>
                    <a:pt x="374" y="0"/>
                  </a:lnTo>
                  <a:lnTo>
                    <a:pt x="371" y="1"/>
                  </a:lnTo>
                  <a:lnTo>
                    <a:pt x="369" y="2"/>
                  </a:lnTo>
                  <a:lnTo>
                    <a:pt x="366" y="4"/>
                  </a:lnTo>
                  <a:lnTo>
                    <a:pt x="365" y="6"/>
                  </a:lnTo>
                  <a:lnTo>
                    <a:pt x="363" y="9"/>
                  </a:lnTo>
                  <a:lnTo>
                    <a:pt x="363" y="12"/>
                  </a:lnTo>
                  <a:lnTo>
                    <a:pt x="362" y="14"/>
                  </a:lnTo>
                  <a:lnTo>
                    <a:pt x="362" y="90"/>
                  </a:lnTo>
                  <a:lnTo>
                    <a:pt x="287" y="90"/>
                  </a:lnTo>
                  <a:lnTo>
                    <a:pt x="284" y="90"/>
                  </a:lnTo>
                  <a:lnTo>
                    <a:pt x="282" y="91"/>
                  </a:lnTo>
                  <a:lnTo>
                    <a:pt x="278" y="92"/>
                  </a:lnTo>
                  <a:lnTo>
                    <a:pt x="276" y="94"/>
                  </a:lnTo>
                  <a:lnTo>
                    <a:pt x="275" y="97"/>
                  </a:lnTo>
                  <a:lnTo>
                    <a:pt x="273" y="99"/>
                  </a:lnTo>
                  <a:lnTo>
                    <a:pt x="273" y="102"/>
                  </a:lnTo>
                  <a:lnTo>
                    <a:pt x="271" y="105"/>
                  </a:lnTo>
                  <a:lnTo>
                    <a:pt x="271" y="120"/>
                  </a:lnTo>
                  <a:lnTo>
                    <a:pt x="16" y="120"/>
                  </a:lnTo>
                  <a:lnTo>
                    <a:pt x="13" y="120"/>
                  </a:lnTo>
                  <a:lnTo>
                    <a:pt x="11" y="121"/>
                  </a:lnTo>
                  <a:lnTo>
                    <a:pt x="7" y="123"/>
                  </a:lnTo>
                  <a:lnTo>
                    <a:pt x="5" y="125"/>
                  </a:lnTo>
                  <a:lnTo>
                    <a:pt x="4" y="127"/>
                  </a:lnTo>
                  <a:lnTo>
                    <a:pt x="1" y="129"/>
                  </a:lnTo>
                  <a:lnTo>
                    <a:pt x="1" y="132"/>
                  </a:lnTo>
                  <a:lnTo>
                    <a:pt x="0" y="135"/>
                  </a:lnTo>
                  <a:lnTo>
                    <a:pt x="0" y="527"/>
                  </a:lnTo>
                  <a:lnTo>
                    <a:pt x="1" y="529"/>
                  </a:lnTo>
                  <a:lnTo>
                    <a:pt x="1" y="533"/>
                  </a:lnTo>
                  <a:lnTo>
                    <a:pt x="4" y="535"/>
                  </a:lnTo>
                  <a:lnTo>
                    <a:pt x="5" y="537"/>
                  </a:lnTo>
                  <a:lnTo>
                    <a:pt x="7" y="539"/>
                  </a:lnTo>
                  <a:lnTo>
                    <a:pt x="11" y="540"/>
                  </a:lnTo>
                  <a:lnTo>
                    <a:pt x="13" y="542"/>
                  </a:lnTo>
                  <a:lnTo>
                    <a:pt x="16" y="542"/>
                  </a:lnTo>
                  <a:lnTo>
                    <a:pt x="16" y="5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2" name="Freeform 4633">
              <a:extLst>
                <a:ext uri="{FF2B5EF4-FFF2-40B4-BE49-F238E27FC236}">
                  <a16:creationId xmlns:a16="http://schemas.microsoft.com/office/drawing/2014/main" id="{93331701-D14D-4015-A07D-590BF5985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2563" y="4264025"/>
              <a:ext cx="277813" cy="104775"/>
            </a:xfrm>
            <a:custGeom>
              <a:avLst/>
              <a:gdLst>
                <a:gd name="T0" fmla="*/ 45 w 874"/>
                <a:gd name="T1" fmla="*/ 0 h 331"/>
                <a:gd name="T2" fmla="*/ 26 w 874"/>
                <a:gd name="T3" fmla="*/ 2 h 331"/>
                <a:gd name="T4" fmla="*/ 13 w 874"/>
                <a:gd name="T5" fmla="*/ 11 h 331"/>
                <a:gd name="T6" fmla="*/ 4 w 874"/>
                <a:gd name="T7" fmla="*/ 26 h 331"/>
                <a:gd name="T8" fmla="*/ 0 w 874"/>
                <a:gd name="T9" fmla="*/ 45 h 331"/>
                <a:gd name="T10" fmla="*/ 4 w 874"/>
                <a:gd name="T11" fmla="*/ 64 h 331"/>
                <a:gd name="T12" fmla="*/ 13 w 874"/>
                <a:gd name="T13" fmla="*/ 78 h 331"/>
                <a:gd name="T14" fmla="*/ 26 w 874"/>
                <a:gd name="T15" fmla="*/ 87 h 331"/>
                <a:gd name="T16" fmla="*/ 45 w 874"/>
                <a:gd name="T17" fmla="*/ 90 h 331"/>
                <a:gd name="T18" fmla="*/ 105 w 874"/>
                <a:gd name="T19" fmla="*/ 310 h 331"/>
                <a:gd name="T20" fmla="*/ 103 w 874"/>
                <a:gd name="T21" fmla="*/ 315 h 331"/>
                <a:gd name="T22" fmla="*/ 104 w 874"/>
                <a:gd name="T23" fmla="*/ 321 h 331"/>
                <a:gd name="T24" fmla="*/ 106 w 874"/>
                <a:gd name="T25" fmla="*/ 325 h 331"/>
                <a:gd name="T26" fmla="*/ 112 w 874"/>
                <a:gd name="T27" fmla="*/ 330 h 331"/>
                <a:gd name="T28" fmla="*/ 119 w 874"/>
                <a:gd name="T29" fmla="*/ 331 h 331"/>
                <a:gd name="T30" fmla="*/ 127 w 874"/>
                <a:gd name="T31" fmla="*/ 329 h 331"/>
                <a:gd name="T32" fmla="*/ 132 w 874"/>
                <a:gd name="T33" fmla="*/ 323 h 331"/>
                <a:gd name="T34" fmla="*/ 407 w 874"/>
                <a:gd name="T35" fmla="*/ 90 h 331"/>
                <a:gd name="T36" fmla="*/ 408 w 874"/>
                <a:gd name="T37" fmla="*/ 319 h 331"/>
                <a:gd name="T38" fmla="*/ 410 w 874"/>
                <a:gd name="T39" fmla="*/ 324 h 331"/>
                <a:gd name="T40" fmla="*/ 414 w 874"/>
                <a:gd name="T41" fmla="*/ 329 h 331"/>
                <a:gd name="T42" fmla="*/ 419 w 874"/>
                <a:gd name="T43" fmla="*/ 331 h 331"/>
                <a:gd name="T44" fmla="*/ 425 w 874"/>
                <a:gd name="T45" fmla="*/ 331 h 331"/>
                <a:gd name="T46" fmla="*/ 430 w 874"/>
                <a:gd name="T47" fmla="*/ 329 h 331"/>
                <a:gd name="T48" fmla="*/ 435 w 874"/>
                <a:gd name="T49" fmla="*/ 324 h 331"/>
                <a:gd name="T50" fmla="*/ 437 w 874"/>
                <a:gd name="T51" fmla="*/ 319 h 331"/>
                <a:gd name="T52" fmla="*/ 437 w 874"/>
                <a:gd name="T53" fmla="*/ 90 h 331"/>
                <a:gd name="T54" fmla="*/ 713 w 874"/>
                <a:gd name="T55" fmla="*/ 323 h 331"/>
                <a:gd name="T56" fmla="*/ 718 w 874"/>
                <a:gd name="T57" fmla="*/ 329 h 331"/>
                <a:gd name="T58" fmla="*/ 726 w 874"/>
                <a:gd name="T59" fmla="*/ 331 h 331"/>
                <a:gd name="T60" fmla="*/ 733 w 874"/>
                <a:gd name="T61" fmla="*/ 330 h 331"/>
                <a:gd name="T62" fmla="*/ 738 w 874"/>
                <a:gd name="T63" fmla="*/ 325 h 331"/>
                <a:gd name="T64" fmla="*/ 740 w 874"/>
                <a:gd name="T65" fmla="*/ 321 h 331"/>
                <a:gd name="T66" fmla="*/ 741 w 874"/>
                <a:gd name="T67" fmla="*/ 315 h 331"/>
                <a:gd name="T68" fmla="*/ 739 w 874"/>
                <a:gd name="T69" fmla="*/ 310 h 331"/>
                <a:gd name="T70" fmla="*/ 829 w 874"/>
                <a:gd name="T71" fmla="*/ 90 h 331"/>
                <a:gd name="T72" fmla="*/ 848 w 874"/>
                <a:gd name="T73" fmla="*/ 87 h 331"/>
                <a:gd name="T74" fmla="*/ 862 w 874"/>
                <a:gd name="T75" fmla="*/ 78 h 331"/>
                <a:gd name="T76" fmla="*/ 871 w 874"/>
                <a:gd name="T77" fmla="*/ 64 h 331"/>
                <a:gd name="T78" fmla="*/ 874 w 874"/>
                <a:gd name="T79" fmla="*/ 45 h 331"/>
                <a:gd name="T80" fmla="*/ 871 w 874"/>
                <a:gd name="T81" fmla="*/ 26 h 331"/>
                <a:gd name="T82" fmla="*/ 862 w 874"/>
                <a:gd name="T83" fmla="*/ 11 h 331"/>
                <a:gd name="T84" fmla="*/ 848 w 874"/>
                <a:gd name="T85" fmla="*/ 2 h 331"/>
                <a:gd name="T86" fmla="*/ 829 w 874"/>
                <a:gd name="T8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4" h="331">
                  <a:moveTo>
                    <a:pt x="829" y="0"/>
                  </a:moveTo>
                  <a:lnTo>
                    <a:pt x="45" y="0"/>
                  </a:lnTo>
                  <a:lnTo>
                    <a:pt x="35" y="0"/>
                  </a:lnTo>
                  <a:lnTo>
                    <a:pt x="26" y="2"/>
                  </a:lnTo>
                  <a:lnTo>
                    <a:pt x="18" y="6"/>
                  </a:lnTo>
                  <a:lnTo>
                    <a:pt x="13" y="11"/>
                  </a:lnTo>
                  <a:lnTo>
                    <a:pt x="7" y="18"/>
                  </a:lnTo>
                  <a:lnTo>
                    <a:pt x="4" y="26"/>
                  </a:lnTo>
                  <a:lnTo>
                    <a:pt x="1" y="35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4"/>
                  </a:lnTo>
                  <a:lnTo>
                    <a:pt x="7" y="72"/>
                  </a:lnTo>
                  <a:lnTo>
                    <a:pt x="13" y="78"/>
                  </a:lnTo>
                  <a:lnTo>
                    <a:pt x="18" y="84"/>
                  </a:lnTo>
                  <a:lnTo>
                    <a:pt x="26" y="87"/>
                  </a:lnTo>
                  <a:lnTo>
                    <a:pt x="35" y="89"/>
                  </a:lnTo>
                  <a:lnTo>
                    <a:pt x="45" y="90"/>
                  </a:lnTo>
                  <a:lnTo>
                    <a:pt x="217" y="90"/>
                  </a:lnTo>
                  <a:lnTo>
                    <a:pt x="105" y="310"/>
                  </a:lnTo>
                  <a:lnTo>
                    <a:pt x="104" y="312"/>
                  </a:lnTo>
                  <a:lnTo>
                    <a:pt x="103" y="315"/>
                  </a:lnTo>
                  <a:lnTo>
                    <a:pt x="103" y="317"/>
                  </a:lnTo>
                  <a:lnTo>
                    <a:pt x="104" y="321"/>
                  </a:lnTo>
                  <a:lnTo>
                    <a:pt x="105" y="323"/>
                  </a:lnTo>
                  <a:lnTo>
                    <a:pt x="106" y="325"/>
                  </a:lnTo>
                  <a:lnTo>
                    <a:pt x="109" y="328"/>
                  </a:lnTo>
                  <a:lnTo>
                    <a:pt x="112" y="330"/>
                  </a:lnTo>
                  <a:lnTo>
                    <a:pt x="115" y="331"/>
                  </a:lnTo>
                  <a:lnTo>
                    <a:pt x="119" y="331"/>
                  </a:lnTo>
                  <a:lnTo>
                    <a:pt x="122" y="331"/>
                  </a:lnTo>
                  <a:lnTo>
                    <a:pt x="127" y="329"/>
                  </a:lnTo>
                  <a:lnTo>
                    <a:pt x="129" y="326"/>
                  </a:lnTo>
                  <a:lnTo>
                    <a:pt x="132" y="323"/>
                  </a:lnTo>
                  <a:lnTo>
                    <a:pt x="251" y="90"/>
                  </a:lnTo>
                  <a:lnTo>
                    <a:pt x="407" y="90"/>
                  </a:lnTo>
                  <a:lnTo>
                    <a:pt x="407" y="316"/>
                  </a:lnTo>
                  <a:lnTo>
                    <a:pt x="408" y="319"/>
                  </a:lnTo>
                  <a:lnTo>
                    <a:pt x="408" y="322"/>
                  </a:lnTo>
                  <a:lnTo>
                    <a:pt x="410" y="324"/>
                  </a:lnTo>
                  <a:lnTo>
                    <a:pt x="411" y="326"/>
                  </a:lnTo>
                  <a:lnTo>
                    <a:pt x="414" y="329"/>
                  </a:lnTo>
                  <a:lnTo>
                    <a:pt x="416" y="330"/>
                  </a:lnTo>
                  <a:lnTo>
                    <a:pt x="419" y="331"/>
                  </a:lnTo>
                  <a:lnTo>
                    <a:pt x="423" y="331"/>
                  </a:lnTo>
                  <a:lnTo>
                    <a:pt x="425" y="331"/>
                  </a:lnTo>
                  <a:lnTo>
                    <a:pt x="428" y="330"/>
                  </a:lnTo>
                  <a:lnTo>
                    <a:pt x="430" y="329"/>
                  </a:lnTo>
                  <a:lnTo>
                    <a:pt x="433" y="326"/>
                  </a:lnTo>
                  <a:lnTo>
                    <a:pt x="435" y="324"/>
                  </a:lnTo>
                  <a:lnTo>
                    <a:pt x="436" y="322"/>
                  </a:lnTo>
                  <a:lnTo>
                    <a:pt x="437" y="319"/>
                  </a:lnTo>
                  <a:lnTo>
                    <a:pt x="437" y="316"/>
                  </a:lnTo>
                  <a:lnTo>
                    <a:pt x="437" y="90"/>
                  </a:lnTo>
                  <a:lnTo>
                    <a:pt x="594" y="90"/>
                  </a:lnTo>
                  <a:lnTo>
                    <a:pt x="713" y="323"/>
                  </a:lnTo>
                  <a:lnTo>
                    <a:pt x="715" y="326"/>
                  </a:lnTo>
                  <a:lnTo>
                    <a:pt x="718" y="329"/>
                  </a:lnTo>
                  <a:lnTo>
                    <a:pt x="722" y="331"/>
                  </a:lnTo>
                  <a:lnTo>
                    <a:pt x="726" y="331"/>
                  </a:lnTo>
                  <a:lnTo>
                    <a:pt x="730" y="331"/>
                  </a:lnTo>
                  <a:lnTo>
                    <a:pt x="733" y="330"/>
                  </a:lnTo>
                  <a:lnTo>
                    <a:pt x="735" y="328"/>
                  </a:lnTo>
                  <a:lnTo>
                    <a:pt x="738" y="325"/>
                  </a:lnTo>
                  <a:lnTo>
                    <a:pt x="739" y="323"/>
                  </a:lnTo>
                  <a:lnTo>
                    <a:pt x="740" y="321"/>
                  </a:lnTo>
                  <a:lnTo>
                    <a:pt x="741" y="317"/>
                  </a:lnTo>
                  <a:lnTo>
                    <a:pt x="741" y="315"/>
                  </a:lnTo>
                  <a:lnTo>
                    <a:pt x="740" y="312"/>
                  </a:lnTo>
                  <a:lnTo>
                    <a:pt x="739" y="310"/>
                  </a:lnTo>
                  <a:lnTo>
                    <a:pt x="627" y="90"/>
                  </a:lnTo>
                  <a:lnTo>
                    <a:pt x="829" y="90"/>
                  </a:lnTo>
                  <a:lnTo>
                    <a:pt x="839" y="89"/>
                  </a:lnTo>
                  <a:lnTo>
                    <a:pt x="848" y="87"/>
                  </a:lnTo>
                  <a:lnTo>
                    <a:pt x="856" y="84"/>
                  </a:lnTo>
                  <a:lnTo>
                    <a:pt x="862" y="78"/>
                  </a:lnTo>
                  <a:lnTo>
                    <a:pt x="868" y="72"/>
                  </a:lnTo>
                  <a:lnTo>
                    <a:pt x="871" y="64"/>
                  </a:lnTo>
                  <a:lnTo>
                    <a:pt x="873" y="55"/>
                  </a:lnTo>
                  <a:lnTo>
                    <a:pt x="874" y="45"/>
                  </a:lnTo>
                  <a:lnTo>
                    <a:pt x="873" y="35"/>
                  </a:lnTo>
                  <a:lnTo>
                    <a:pt x="871" y="26"/>
                  </a:lnTo>
                  <a:lnTo>
                    <a:pt x="868" y="18"/>
                  </a:lnTo>
                  <a:lnTo>
                    <a:pt x="862" y="11"/>
                  </a:lnTo>
                  <a:lnTo>
                    <a:pt x="856" y="7"/>
                  </a:lnTo>
                  <a:lnTo>
                    <a:pt x="848" y="2"/>
                  </a:lnTo>
                  <a:lnTo>
                    <a:pt x="839" y="0"/>
                  </a:lnTo>
                  <a:lnTo>
                    <a:pt x="829" y="0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83" name="Group 182" descr="This image is an icon coins and paper money. ">
            <a:extLst>
              <a:ext uri="{FF2B5EF4-FFF2-40B4-BE49-F238E27FC236}">
                <a16:creationId xmlns:a16="http://schemas.microsoft.com/office/drawing/2014/main" id="{6D205CE3-4876-4539-B106-24A988A06D0B}"/>
              </a:ext>
            </a:extLst>
          </p:cNvPr>
          <p:cNvGrpSpPr/>
          <p:nvPr/>
        </p:nvGrpSpPr>
        <p:grpSpPr>
          <a:xfrm>
            <a:off x="2555283" y="5127338"/>
            <a:ext cx="275209" cy="276737"/>
            <a:chOff x="3746500" y="1344613"/>
            <a:chExt cx="285750" cy="287338"/>
          </a:xfrm>
          <a:solidFill>
            <a:schemeClr val="bg1"/>
          </a:solidFill>
          <a:effectLst/>
        </p:grpSpPr>
        <p:sp>
          <p:nvSpPr>
            <p:cNvPr id="184" name="Freeform 497">
              <a:extLst>
                <a:ext uri="{FF2B5EF4-FFF2-40B4-BE49-F238E27FC236}">
                  <a16:creationId xmlns:a16="http://schemas.microsoft.com/office/drawing/2014/main" id="{11C8E758-EBBC-4356-8771-1364C410B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5" name="Freeform 498">
              <a:extLst>
                <a:ext uri="{FF2B5EF4-FFF2-40B4-BE49-F238E27FC236}">
                  <a16:creationId xmlns:a16="http://schemas.microsoft.com/office/drawing/2014/main" id="{E116885A-F6E8-44C4-BD85-ADCD0E8AD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6" name="Freeform 499">
              <a:extLst>
                <a:ext uri="{FF2B5EF4-FFF2-40B4-BE49-F238E27FC236}">
                  <a16:creationId xmlns:a16="http://schemas.microsoft.com/office/drawing/2014/main" id="{BF723C2A-68AB-402A-BD7B-74F250598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7" name="Freeform 500">
              <a:extLst>
                <a:ext uri="{FF2B5EF4-FFF2-40B4-BE49-F238E27FC236}">
                  <a16:creationId xmlns:a16="http://schemas.microsoft.com/office/drawing/2014/main" id="{8CCE3DC2-BC96-4CB2-BA52-FB839C44E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8" name="Freeform 501">
              <a:extLst>
                <a:ext uri="{FF2B5EF4-FFF2-40B4-BE49-F238E27FC236}">
                  <a16:creationId xmlns:a16="http://schemas.microsoft.com/office/drawing/2014/main" id="{45F53EB3-4D70-48ED-B816-5993B8842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9" name="Freeform 502">
              <a:extLst>
                <a:ext uri="{FF2B5EF4-FFF2-40B4-BE49-F238E27FC236}">
                  <a16:creationId xmlns:a16="http://schemas.microsoft.com/office/drawing/2014/main" id="{40645D42-F2CB-4C6A-B678-6C2669FFC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0" name="Freeform 503">
              <a:extLst>
                <a:ext uri="{FF2B5EF4-FFF2-40B4-BE49-F238E27FC236}">
                  <a16:creationId xmlns:a16="http://schemas.microsoft.com/office/drawing/2014/main" id="{64966824-90E7-4B8A-865E-6DCE71404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1" name="Freeform 504">
              <a:extLst>
                <a:ext uri="{FF2B5EF4-FFF2-40B4-BE49-F238E27FC236}">
                  <a16:creationId xmlns:a16="http://schemas.microsoft.com/office/drawing/2014/main" id="{80ED3752-E23E-4EA7-A6B8-F8609DBFD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9" name="Freeform 20">
            <a:extLst>
              <a:ext uri="{FF2B5EF4-FFF2-40B4-BE49-F238E27FC236}">
                <a16:creationId xmlns:a16="http://schemas.microsoft.com/office/drawing/2014/main" id="{03A3C054-5D52-4BA6-8776-78DA22FCD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9267065" y="1985425"/>
            <a:ext cx="1553322" cy="1551812"/>
          </a:xfrm>
          <a:custGeom>
            <a:avLst/>
            <a:gdLst>
              <a:gd name="T0" fmla="*/ 461 w 730"/>
              <a:gd name="T1" fmla="*/ 716 h 729"/>
              <a:gd name="T2" fmla="*/ 500 w 730"/>
              <a:gd name="T3" fmla="*/ 638 h 729"/>
              <a:gd name="T4" fmla="*/ 586 w 730"/>
              <a:gd name="T5" fmla="*/ 654 h 729"/>
              <a:gd name="T6" fmla="*/ 593 w 730"/>
              <a:gd name="T7" fmla="*/ 567 h 729"/>
              <a:gd name="T8" fmla="*/ 682 w 730"/>
              <a:gd name="T9" fmla="*/ 546 h 729"/>
              <a:gd name="T10" fmla="*/ 654 w 730"/>
              <a:gd name="T11" fmla="*/ 462 h 729"/>
              <a:gd name="T12" fmla="*/ 726 w 730"/>
              <a:gd name="T13" fmla="*/ 413 h 729"/>
              <a:gd name="T14" fmla="*/ 669 w 730"/>
              <a:gd name="T15" fmla="*/ 346 h 729"/>
              <a:gd name="T16" fmla="*/ 717 w 730"/>
              <a:gd name="T17" fmla="*/ 269 h 729"/>
              <a:gd name="T18" fmla="*/ 638 w 730"/>
              <a:gd name="T19" fmla="*/ 229 h 729"/>
              <a:gd name="T20" fmla="*/ 655 w 730"/>
              <a:gd name="T21" fmla="*/ 143 h 729"/>
              <a:gd name="T22" fmla="*/ 567 w 730"/>
              <a:gd name="T23" fmla="*/ 136 h 729"/>
              <a:gd name="T24" fmla="*/ 546 w 730"/>
              <a:gd name="T25" fmla="*/ 47 h 729"/>
              <a:gd name="T26" fmla="*/ 463 w 730"/>
              <a:gd name="T27" fmla="*/ 76 h 729"/>
              <a:gd name="T28" fmla="*/ 413 w 730"/>
              <a:gd name="T29" fmla="*/ 3 h 729"/>
              <a:gd name="T30" fmla="*/ 347 w 730"/>
              <a:gd name="T31" fmla="*/ 60 h 729"/>
              <a:gd name="T32" fmla="*/ 269 w 730"/>
              <a:gd name="T33" fmla="*/ 13 h 729"/>
              <a:gd name="T34" fmla="*/ 230 w 730"/>
              <a:gd name="T35" fmla="*/ 91 h 729"/>
              <a:gd name="T36" fmla="*/ 144 w 730"/>
              <a:gd name="T37" fmla="*/ 75 h 729"/>
              <a:gd name="T38" fmla="*/ 137 w 730"/>
              <a:gd name="T39" fmla="*/ 162 h 729"/>
              <a:gd name="T40" fmla="*/ 48 w 730"/>
              <a:gd name="T41" fmla="*/ 183 h 729"/>
              <a:gd name="T42" fmla="*/ 76 w 730"/>
              <a:gd name="T43" fmla="*/ 267 h 729"/>
              <a:gd name="T44" fmla="*/ 3 w 730"/>
              <a:gd name="T45" fmla="*/ 316 h 729"/>
              <a:gd name="T46" fmla="*/ 61 w 730"/>
              <a:gd name="T47" fmla="*/ 383 h 729"/>
              <a:gd name="T48" fmla="*/ 13 w 730"/>
              <a:gd name="T49" fmla="*/ 460 h 729"/>
              <a:gd name="T50" fmla="*/ 92 w 730"/>
              <a:gd name="T51" fmla="*/ 499 h 729"/>
              <a:gd name="T52" fmla="*/ 75 w 730"/>
              <a:gd name="T53" fmla="*/ 586 h 729"/>
              <a:gd name="T54" fmla="*/ 163 w 730"/>
              <a:gd name="T55" fmla="*/ 592 h 729"/>
              <a:gd name="T56" fmla="*/ 184 w 730"/>
              <a:gd name="T57" fmla="*/ 682 h 729"/>
              <a:gd name="T58" fmla="*/ 267 w 730"/>
              <a:gd name="T59" fmla="*/ 653 h 729"/>
              <a:gd name="T60" fmla="*/ 317 w 730"/>
              <a:gd name="T61" fmla="*/ 726 h 729"/>
              <a:gd name="T62" fmla="*/ 383 w 730"/>
              <a:gd name="T63" fmla="*/ 669 h 729"/>
              <a:gd name="T64" fmla="*/ 262 w 730"/>
              <a:gd name="T65" fmla="*/ 575 h 729"/>
              <a:gd name="T66" fmla="*/ 468 w 730"/>
              <a:gd name="T67" fmla="*/ 154 h 729"/>
              <a:gd name="T68" fmla="*/ 262 w 730"/>
              <a:gd name="T69" fmla="*/ 575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0" h="729">
                <a:moveTo>
                  <a:pt x="426" y="663"/>
                </a:moveTo>
                <a:cubicBezTo>
                  <a:pt x="461" y="716"/>
                  <a:pt x="461" y="716"/>
                  <a:pt x="461" y="716"/>
                </a:cubicBezTo>
                <a:cubicBezTo>
                  <a:pt x="505" y="701"/>
                  <a:pt x="505" y="701"/>
                  <a:pt x="505" y="701"/>
                </a:cubicBezTo>
                <a:cubicBezTo>
                  <a:pt x="500" y="638"/>
                  <a:pt x="500" y="638"/>
                  <a:pt x="500" y="638"/>
                </a:cubicBezTo>
                <a:cubicBezTo>
                  <a:pt x="512" y="632"/>
                  <a:pt x="523" y="625"/>
                  <a:pt x="534" y="618"/>
                </a:cubicBezTo>
                <a:cubicBezTo>
                  <a:pt x="586" y="654"/>
                  <a:pt x="586" y="654"/>
                  <a:pt x="586" y="654"/>
                </a:cubicBezTo>
                <a:cubicBezTo>
                  <a:pt x="621" y="624"/>
                  <a:pt x="621" y="624"/>
                  <a:pt x="621" y="624"/>
                </a:cubicBezTo>
                <a:cubicBezTo>
                  <a:pt x="593" y="567"/>
                  <a:pt x="593" y="567"/>
                  <a:pt x="593" y="567"/>
                </a:cubicBezTo>
                <a:cubicBezTo>
                  <a:pt x="602" y="556"/>
                  <a:pt x="611" y="545"/>
                  <a:pt x="619" y="533"/>
                </a:cubicBezTo>
                <a:cubicBezTo>
                  <a:pt x="682" y="546"/>
                  <a:pt x="682" y="546"/>
                  <a:pt x="682" y="546"/>
                </a:cubicBezTo>
                <a:cubicBezTo>
                  <a:pt x="703" y="504"/>
                  <a:pt x="703" y="504"/>
                  <a:pt x="703" y="504"/>
                </a:cubicBezTo>
                <a:cubicBezTo>
                  <a:pt x="654" y="462"/>
                  <a:pt x="654" y="462"/>
                  <a:pt x="654" y="462"/>
                </a:cubicBezTo>
                <a:cubicBezTo>
                  <a:pt x="658" y="450"/>
                  <a:pt x="661" y="437"/>
                  <a:pt x="664" y="425"/>
                </a:cubicBezTo>
                <a:cubicBezTo>
                  <a:pt x="726" y="413"/>
                  <a:pt x="726" y="413"/>
                  <a:pt x="726" y="413"/>
                </a:cubicBezTo>
                <a:cubicBezTo>
                  <a:pt x="730" y="367"/>
                  <a:pt x="730" y="367"/>
                  <a:pt x="730" y="367"/>
                </a:cubicBezTo>
                <a:cubicBezTo>
                  <a:pt x="669" y="346"/>
                  <a:pt x="669" y="346"/>
                  <a:pt x="669" y="346"/>
                </a:cubicBezTo>
                <a:cubicBezTo>
                  <a:pt x="668" y="332"/>
                  <a:pt x="666" y="318"/>
                  <a:pt x="664" y="304"/>
                </a:cubicBezTo>
                <a:cubicBezTo>
                  <a:pt x="717" y="269"/>
                  <a:pt x="717" y="269"/>
                  <a:pt x="717" y="269"/>
                </a:cubicBezTo>
                <a:cubicBezTo>
                  <a:pt x="702" y="225"/>
                  <a:pt x="702" y="225"/>
                  <a:pt x="702" y="225"/>
                </a:cubicBezTo>
                <a:cubicBezTo>
                  <a:pt x="638" y="229"/>
                  <a:pt x="638" y="229"/>
                  <a:pt x="638" y="229"/>
                </a:cubicBezTo>
                <a:cubicBezTo>
                  <a:pt x="632" y="218"/>
                  <a:pt x="626" y="207"/>
                  <a:pt x="619" y="196"/>
                </a:cubicBezTo>
                <a:cubicBezTo>
                  <a:pt x="655" y="143"/>
                  <a:pt x="655" y="143"/>
                  <a:pt x="655" y="143"/>
                </a:cubicBezTo>
                <a:cubicBezTo>
                  <a:pt x="624" y="108"/>
                  <a:pt x="624" y="108"/>
                  <a:pt x="624" y="108"/>
                </a:cubicBezTo>
                <a:cubicBezTo>
                  <a:pt x="567" y="136"/>
                  <a:pt x="567" y="136"/>
                  <a:pt x="567" y="136"/>
                </a:cubicBezTo>
                <a:cubicBezTo>
                  <a:pt x="557" y="127"/>
                  <a:pt x="545" y="118"/>
                  <a:pt x="533" y="110"/>
                </a:cubicBezTo>
                <a:cubicBezTo>
                  <a:pt x="546" y="47"/>
                  <a:pt x="546" y="47"/>
                  <a:pt x="546" y="47"/>
                </a:cubicBezTo>
                <a:cubicBezTo>
                  <a:pt x="505" y="27"/>
                  <a:pt x="505" y="27"/>
                  <a:pt x="505" y="27"/>
                </a:cubicBezTo>
                <a:cubicBezTo>
                  <a:pt x="463" y="76"/>
                  <a:pt x="463" y="76"/>
                  <a:pt x="463" y="76"/>
                </a:cubicBezTo>
                <a:cubicBezTo>
                  <a:pt x="450" y="72"/>
                  <a:pt x="438" y="68"/>
                  <a:pt x="425" y="66"/>
                </a:cubicBezTo>
                <a:cubicBezTo>
                  <a:pt x="413" y="3"/>
                  <a:pt x="413" y="3"/>
                  <a:pt x="413" y="3"/>
                </a:cubicBezTo>
                <a:cubicBezTo>
                  <a:pt x="367" y="0"/>
                  <a:pt x="367" y="0"/>
                  <a:pt x="367" y="0"/>
                </a:cubicBezTo>
                <a:cubicBezTo>
                  <a:pt x="347" y="60"/>
                  <a:pt x="347" y="60"/>
                  <a:pt x="347" y="60"/>
                </a:cubicBezTo>
                <a:cubicBezTo>
                  <a:pt x="332" y="61"/>
                  <a:pt x="318" y="63"/>
                  <a:pt x="304" y="66"/>
                </a:cubicBezTo>
                <a:cubicBezTo>
                  <a:pt x="269" y="13"/>
                  <a:pt x="269" y="13"/>
                  <a:pt x="269" y="13"/>
                </a:cubicBezTo>
                <a:cubicBezTo>
                  <a:pt x="225" y="28"/>
                  <a:pt x="225" y="28"/>
                  <a:pt x="225" y="28"/>
                </a:cubicBezTo>
                <a:cubicBezTo>
                  <a:pt x="230" y="91"/>
                  <a:pt x="230" y="91"/>
                  <a:pt x="230" y="91"/>
                </a:cubicBezTo>
                <a:cubicBezTo>
                  <a:pt x="218" y="97"/>
                  <a:pt x="207" y="103"/>
                  <a:pt x="196" y="111"/>
                </a:cubicBezTo>
                <a:cubicBezTo>
                  <a:pt x="144" y="75"/>
                  <a:pt x="144" y="75"/>
                  <a:pt x="144" y="7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37" y="162"/>
                  <a:pt x="137" y="162"/>
                  <a:pt x="137" y="162"/>
                </a:cubicBezTo>
                <a:cubicBezTo>
                  <a:pt x="128" y="173"/>
                  <a:pt x="119" y="184"/>
                  <a:pt x="111" y="196"/>
                </a:cubicBezTo>
                <a:cubicBezTo>
                  <a:pt x="48" y="183"/>
                  <a:pt x="48" y="183"/>
                  <a:pt x="48" y="183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76" y="267"/>
                  <a:pt x="76" y="267"/>
                  <a:pt x="76" y="267"/>
                </a:cubicBezTo>
                <a:cubicBezTo>
                  <a:pt x="72" y="279"/>
                  <a:pt x="69" y="292"/>
                  <a:pt x="66" y="304"/>
                </a:cubicBezTo>
                <a:cubicBezTo>
                  <a:pt x="3" y="316"/>
                  <a:pt x="3" y="316"/>
                  <a:pt x="3" y="316"/>
                </a:cubicBezTo>
                <a:cubicBezTo>
                  <a:pt x="0" y="362"/>
                  <a:pt x="0" y="362"/>
                  <a:pt x="0" y="362"/>
                </a:cubicBezTo>
                <a:cubicBezTo>
                  <a:pt x="61" y="383"/>
                  <a:pt x="61" y="383"/>
                  <a:pt x="61" y="383"/>
                </a:cubicBezTo>
                <a:cubicBezTo>
                  <a:pt x="62" y="397"/>
                  <a:pt x="63" y="411"/>
                  <a:pt x="66" y="425"/>
                </a:cubicBezTo>
                <a:cubicBezTo>
                  <a:pt x="13" y="460"/>
                  <a:pt x="13" y="460"/>
                  <a:pt x="13" y="460"/>
                </a:cubicBezTo>
                <a:cubicBezTo>
                  <a:pt x="28" y="504"/>
                  <a:pt x="28" y="504"/>
                  <a:pt x="28" y="504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7" y="511"/>
                  <a:pt x="104" y="522"/>
                  <a:pt x="111" y="533"/>
                </a:cubicBezTo>
                <a:cubicBezTo>
                  <a:pt x="75" y="586"/>
                  <a:pt x="75" y="586"/>
                  <a:pt x="75" y="586"/>
                </a:cubicBezTo>
                <a:cubicBezTo>
                  <a:pt x="106" y="621"/>
                  <a:pt x="106" y="621"/>
                  <a:pt x="106" y="621"/>
                </a:cubicBezTo>
                <a:cubicBezTo>
                  <a:pt x="163" y="592"/>
                  <a:pt x="163" y="592"/>
                  <a:pt x="163" y="592"/>
                </a:cubicBezTo>
                <a:cubicBezTo>
                  <a:pt x="173" y="602"/>
                  <a:pt x="185" y="611"/>
                  <a:pt x="197" y="619"/>
                </a:cubicBezTo>
                <a:cubicBezTo>
                  <a:pt x="184" y="682"/>
                  <a:pt x="184" y="682"/>
                  <a:pt x="184" y="682"/>
                </a:cubicBezTo>
                <a:cubicBezTo>
                  <a:pt x="225" y="702"/>
                  <a:pt x="225" y="702"/>
                  <a:pt x="225" y="702"/>
                </a:cubicBezTo>
                <a:cubicBezTo>
                  <a:pt x="267" y="653"/>
                  <a:pt x="267" y="653"/>
                  <a:pt x="267" y="653"/>
                </a:cubicBezTo>
                <a:cubicBezTo>
                  <a:pt x="280" y="657"/>
                  <a:pt x="292" y="661"/>
                  <a:pt x="305" y="663"/>
                </a:cubicBezTo>
                <a:cubicBezTo>
                  <a:pt x="317" y="726"/>
                  <a:pt x="317" y="726"/>
                  <a:pt x="317" y="726"/>
                </a:cubicBezTo>
                <a:cubicBezTo>
                  <a:pt x="363" y="729"/>
                  <a:pt x="363" y="729"/>
                  <a:pt x="363" y="729"/>
                </a:cubicBezTo>
                <a:cubicBezTo>
                  <a:pt x="383" y="669"/>
                  <a:pt x="383" y="669"/>
                  <a:pt x="383" y="669"/>
                </a:cubicBezTo>
                <a:cubicBezTo>
                  <a:pt x="397" y="668"/>
                  <a:pt x="412" y="666"/>
                  <a:pt x="426" y="663"/>
                </a:cubicBezTo>
                <a:close/>
                <a:moveTo>
                  <a:pt x="262" y="575"/>
                </a:moveTo>
                <a:cubicBezTo>
                  <a:pt x="146" y="518"/>
                  <a:pt x="97" y="377"/>
                  <a:pt x="154" y="261"/>
                </a:cubicBezTo>
                <a:cubicBezTo>
                  <a:pt x="211" y="145"/>
                  <a:pt x="352" y="97"/>
                  <a:pt x="468" y="154"/>
                </a:cubicBezTo>
                <a:cubicBezTo>
                  <a:pt x="584" y="211"/>
                  <a:pt x="632" y="351"/>
                  <a:pt x="575" y="468"/>
                </a:cubicBezTo>
                <a:cubicBezTo>
                  <a:pt x="518" y="584"/>
                  <a:pt x="378" y="632"/>
                  <a:pt x="262" y="5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0" name="Freeform 22">
            <a:extLst>
              <a:ext uri="{FF2B5EF4-FFF2-40B4-BE49-F238E27FC236}">
                <a16:creationId xmlns:a16="http://schemas.microsoft.com/office/drawing/2014/main" id="{43F55794-8C96-4657-A0DC-7663EB55E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8705515" y="3398358"/>
            <a:ext cx="1547283" cy="1548793"/>
          </a:xfrm>
          <a:custGeom>
            <a:avLst/>
            <a:gdLst>
              <a:gd name="T0" fmla="*/ 435 w 727"/>
              <a:gd name="T1" fmla="*/ 721 h 727"/>
              <a:gd name="T2" fmla="*/ 479 w 727"/>
              <a:gd name="T3" fmla="*/ 645 h 727"/>
              <a:gd name="T4" fmla="*/ 564 w 727"/>
              <a:gd name="T5" fmla="*/ 668 h 727"/>
              <a:gd name="T6" fmla="*/ 577 w 727"/>
              <a:gd name="T7" fmla="*/ 581 h 727"/>
              <a:gd name="T8" fmla="*/ 668 w 727"/>
              <a:gd name="T9" fmla="*/ 566 h 727"/>
              <a:gd name="T10" fmla="*/ 645 w 727"/>
              <a:gd name="T11" fmla="*/ 481 h 727"/>
              <a:gd name="T12" fmla="*/ 721 w 727"/>
              <a:gd name="T13" fmla="*/ 436 h 727"/>
              <a:gd name="T14" fmla="*/ 668 w 727"/>
              <a:gd name="T15" fmla="*/ 366 h 727"/>
              <a:gd name="T16" fmla="*/ 721 w 727"/>
              <a:gd name="T17" fmla="*/ 292 h 727"/>
              <a:gd name="T18" fmla="*/ 645 w 727"/>
              <a:gd name="T19" fmla="*/ 247 h 727"/>
              <a:gd name="T20" fmla="*/ 668 w 727"/>
              <a:gd name="T21" fmla="*/ 162 h 727"/>
              <a:gd name="T22" fmla="*/ 581 w 727"/>
              <a:gd name="T23" fmla="*/ 150 h 727"/>
              <a:gd name="T24" fmla="*/ 566 w 727"/>
              <a:gd name="T25" fmla="*/ 59 h 727"/>
              <a:gd name="T26" fmla="*/ 481 w 727"/>
              <a:gd name="T27" fmla="*/ 82 h 727"/>
              <a:gd name="T28" fmla="*/ 436 w 727"/>
              <a:gd name="T29" fmla="*/ 6 h 727"/>
              <a:gd name="T30" fmla="*/ 366 w 727"/>
              <a:gd name="T31" fmla="*/ 58 h 727"/>
              <a:gd name="T32" fmla="*/ 292 w 727"/>
              <a:gd name="T33" fmla="*/ 6 h 727"/>
              <a:gd name="T34" fmla="*/ 247 w 727"/>
              <a:gd name="T35" fmla="*/ 81 h 727"/>
              <a:gd name="T36" fmla="*/ 162 w 727"/>
              <a:gd name="T37" fmla="*/ 59 h 727"/>
              <a:gd name="T38" fmla="*/ 150 w 727"/>
              <a:gd name="T39" fmla="*/ 146 h 727"/>
              <a:gd name="T40" fmla="*/ 59 w 727"/>
              <a:gd name="T41" fmla="*/ 161 h 727"/>
              <a:gd name="T42" fmla="*/ 82 w 727"/>
              <a:gd name="T43" fmla="*/ 246 h 727"/>
              <a:gd name="T44" fmla="*/ 6 w 727"/>
              <a:gd name="T45" fmla="*/ 290 h 727"/>
              <a:gd name="T46" fmla="*/ 59 w 727"/>
              <a:gd name="T47" fmla="*/ 361 h 727"/>
              <a:gd name="T48" fmla="*/ 6 w 727"/>
              <a:gd name="T49" fmla="*/ 435 h 727"/>
              <a:gd name="T50" fmla="*/ 82 w 727"/>
              <a:gd name="T51" fmla="*/ 479 h 727"/>
              <a:gd name="T52" fmla="*/ 59 w 727"/>
              <a:gd name="T53" fmla="*/ 564 h 727"/>
              <a:gd name="T54" fmla="*/ 146 w 727"/>
              <a:gd name="T55" fmla="*/ 577 h 727"/>
              <a:gd name="T56" fmla="*/ 161 w 727"/>
              <a:gd name="T57" fmla="*/ 667 h 727"/>
              <a:gd name="T58" fmla="*/ 246 w 727"/>
              <a:gd name="T59" fmla="*/ 645 h 727"/>
              <a:gd name="T60" fmla="*/ 290 w 727"/>
              <a:gd name="T61" fmla="*/ 721 h 727"/>
              <a:gd name="T62" fmla="*/ 361 w 727"/>
              <a:gd name="T63" fmla="*/ 668 h 727"/>
              <a:gd name="T64" fmla="*/ 246 w 727"/>
              <a:gd name="T65" fmla="*/ 566 h 727"/>
              <a:gd name="T66" fmla="*/ 481 w 727"/>
              <a:gd name="T67" fmla="*/ 160 h 727"/>
              <a:gd name="T68" fmla="*/ 246 w 727"/>
              <a:gd name="T69" fmla="*/ 566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7" h="727">
                <a:moveTo>
                  <a:pt x="404" y="665"/>
                </a:moveTo>
                <a:cubicBezTo>
                  <a:pt x="435" y="721"/>
                  <a:pt x="435" y="721"/>
                  <a:pt x="435" y="721"/>
                </a:cubicBezTo>
                <a:cubicBezTo>
                  <a:pt x="480" y="709"/>
                  <a:pt x="480" y="709"/>
                  <a:pt x="480" y="709"/>
                </a:cubicBezTo>
                <a:cubicBezTo>
                  <a:pt x="479" y="645"/>
                  <a:pt x="479" y="645"/>
                  <a:pt x="479" y="645"/>
                </a:cubicBezTo>
                <a:cubicBezTo>
                  <a:pt x="491" y="640"/>
                  <a:pt x="503" y="634"/>
                  <a:pt x="514" y="628"/>
                </a:cubicBezTo>
                <a:cubicBezTo>
                  <a:pt x="564" y="668"/>
                  <a:pt x="564" y="668"/>
                  <a:pt x="564" y="668"/>
                </a:cubicBezTo>
                <a:cubicBezTo>
                  <a:pt x="601" y="640"/>
                  <a:pt x="601" y="640"/>
                  <a:pt x="601" y="640"/>
                </a:cubicBezTo>
                <a:cubicBezTo>
                  <a:pt x="577" y="581"/>
                  <a:pt x="577" y="581"/>
                  <a:pt x="577" y="581"/>
                </a:cubicBezTo>
                <a:cubicBezTo>
                  <a:pt x="587" y="571"/>
                  <a:pt x="597" y="560"/>
                  <a:pt x="605" y="548"/>
                </a:cubicBezTo>
                <a:cubicBezTo>
                  <a:pt x="668" y="566"/>
                  <a:pt x="668" y="566"/>
                  <a:pt x="668" y="566"/>
                </a:cubicBezTo>
                <a:cubicBezTo>
                  <a:pt x="691" y="526"/>
                  <a:pt x="691" y="526"/>
                  <a:pt x="691" y="526"/>
                </a:cubicBezTo>
                <a:cubicBezTo>
                  <a:pt x="645" y="481"/>
                  <a:pt x="645" y="481"/>
                  <a:pt x="645" y="481"/>
                </a:cubicBezTo>
                <a:cubicBezTo>
                  <a:pt x="650" y="468"/>
                  <a:pt x="654" y="456"/>
                  <a:pt x="657" y="444"/>
                </a:cubicBezTo>
                <a:cubicBezTo>
                  <a:pt x="721" y="436"/>
                  <a:pt x="721" y="436"/>
                  <a:pt x="721" y="436"/>
                </a:cubicBezTo>
                <a:cubicBezTo>
                  <a:pt x="727" y="390"/>
                  <a:pt x="727" y="390"/>
                  <a:pt x="727" y="390"/>
                </a:cubicBezTo>
                <a:cubicBezTo>
                  <a:pt x="668" y="366"/>
                  <a:pt x="668" y="366"/>
                  <a:pt x="668" y="366"/>
                </a:cubicBezTo>
                <a:cubicBezTo>
                  <a:pt x="668" y="352"/>
                  <a:pt x="667" y="337"/>
                  <a:pt x="666" y="323"/>
                </a:cubicBezTo>
                <a:cubicBezTo>
                  <a:pt x="721" y="292"/>
                  <a:pt x="721" y="292"/>
                  <a:pt x="721" y="292"/>
                </a:cubicBezTo>
                <a:cubicBezTo>
                  <a:pt x="709" y="247"/>
                  <a:pt x="709" y="247"/>
                  <a:pt x="709" y="247"/>
                </a:cubicBezTo>
                <a:cubicBezTo>
                  <a:pt x="645" y="247"/>
                  <a:pt x="645" y="247"/>
                  <a:pt x="645" y="247"/>
                </a:cubicBezTo>
                <a:cubicBezTo>
                  <a:pt x="640" y="235"/>
                  <a:pt x="635" y="224"/>
                  <a:pt x="628" y="212"/>
                </a:cubicBezTo>
                <a:cubicBezTo>
                  <a:pt x="668" y="162"/>
                  <a:pt x="668" y="162"/>
                  <a:pt x="668" y="162"/>
                </a:cubicBezTo>
                <a:cubicBezTo>
                  <a:pt x="640" y="125"/>
                  <a:pt x="640" y="125"/>
                  <a:pt x="640" y="125"/>
                </a:cubicBezTo>
                <a:cubicBezTo>
                  <a:pt x="581" y="150"/>
                  <a:pt x="581" y="150"/>
                  <a:pt x="581" y="150"/>
                </a:cubicBezTo>
                <a:cubicBezTo>
                  <a:pt x="571" y="140"/>
                  <a:pt x="560" y="130"/>
                  <a:pt x="549" y="121"/>
                </a:cubicBezTo>
                <a:cubicBezTo>
                  <a:pt x="566" y="59"/>
                  <a:pt x="566" y="59"/>
                  <a:pt x="566" y="59"/>
                </a:cubicBezTo>
                <a:cubicBezTo>
                  <a:pt x="526" y="36"/>
                  <a:pt x="526" y="36"/>
                  <a:pt x="526" y="36"/>
                </a:cubicBezTo>
                <a:cubicBezTo>
                  <a:pt x="481" y="82"/>
                  <a:pt x="481" y="82"/>
                  <a:pt x="481" y="82"/>
                </a:cubicBezTo>
                <a:cubicBezTo>
                  <a:pt x="469" y="77"/>
                  <a:pt x="456" y="73"/>
                  <a:pt x="444" y="69"/>
                </a:cubicBezTo>
                <a:cubicBezTo>
                  <a:pt x="436" y="6"/>
                  <a:pt x="436" y="6"/>
                  <a:pt x="436" y="6"/>
                </a:cubicBezTo>
                <a:cubicBezTo>
                  <a:pt x="391" y="0"/>
                  <a:pt x="391" y="0"/>
                  <a:pt x="391" y="0"/>
                </a:cubicBezTo>
                <a:cubicBezTo>
                  <a:pt x="366" y="58"/>
                  <a:pt x="366" y="58"/>
                  <a:pt x="366" y="58"/>
                </a:cubicBezTo>
                <a:cubicBezTo>
                  <a:pt x="352" y="58"/>
                  <a:pt x="337" y="59"/>
                  <a:pt x="323" y="61"/>
                </a:cubicBezTo>
                <a:cubicBezTo>
                  <a:pt x="292" y="6"/>
                  <a:pt x="292" y="6"/>
                  <a:pt x="292" y="6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81"/>
                  <a:pt x="247" y="81"/>
                  <a:pt x="247" y="81"/>
                </a:cubicBezTo>
                <a:cubicBezTo>
                  <a:pt x="235" y="86"/>
                  <a:pt x="224" y="92"/>
                  <a:pt x="212" y="98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0" y="156"/>
                  <a:pt x="130" y="166"/>
                  <a:pt x="121" y="178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77" y="258"/>
                  <a:pt x="73" y="270"/>
                  <a:pt x="69" y="283"/>
                </a:cubicBezTo>
                <a:cubicBezTo>
                  <a:pt x="6" y="290"/>
                  <a:pt x="6" y="290"/>
                  <a:pt x="6" y="290"/>
                </a:cubicBezTo>
                <a:cubicBezTo>
                  <a:pt x="0" y="336"/>
                  <a:pt x="0" y="336"/>
                  <a:pt x="0" y="336"/>
                </a:cubicBezTo>
                <a:cubicBezTo>
                  <a:pt x="59" y="361"/>
                  <a:pt x="59" y="361"/>
                  <a:pt x="59" y="361"/>
                </a:cubicBezTo>
                <a:cubicBezTo>
                  <a:pt x="59" y="375"/>
                  <a:pt x="59" y="389"/>
                  <a:pt x="61" y="403"/>
                </a:cubicBezTo>
                <a:cubicBezTo>
                  <a:pt x="6" y="435"/>
                  <a:pt x="6" y="435"/>
                  <a:pt x="6" y="435"/>
                </a:cubicBezTo>
                <a:cubicBezTo>
                  <a:pt x="18" y="480"/>
                  <a:pt x="18" y="480"/>
                  <a:pt x="18" y="480"/>
                </a:cubicBezTo>
                <a:cubicBezTo>
                  <a:pt x="82" y="479"/>
                  <a:pt x="82" y="479"/>
                  <a:pt x="82" y="479"/>
                </a:cubicBezTo>
                <a:cubicBezTo>
                  <a:pt x="87" y="491"/>
                  <a:pt x="92" y="503"/>
                  <a:pt x="99" y="514"/>
                </a:cubicBezTo>
                <a:cubicBezTo>
                  <a:pt x="59" y="564"/>
                  <a:pt x="59" y="564"/>
                  <a:pt x="59" y="564"/>
                </a:cubicBezTo>
                <a:cubicBezTo>
                  <a:pt x="87" y="601"/>
                  <a:pt x="87" y="601"/>
                  <a:pt x="87" y="601"/>
                </a:cubicBezTo>
                <a:cubicBezTo>
                  <a:pt x="146" y="577"/>
                  <a:pt x="146" y="577"/>
                  <a:pt x="146" y="577"/>
                </a:cubicBezTo>
                <a:cubicBezTo>
                  <a:pt x="156" y="587"/>
                  <a:pt x="167" y="596"/>
                  <a:pt x="178" y="605"/>
                </a:cubicBezTo>
                <a:cubicBezTo>
                  <a:pt x="161" y="667"/>
                  <a:pt x="161" y="667"/>
                  <a:pt x="161" y="667"/>
                </a:cubicBezTo>
                <a:cubicBezTo>
                  <a:pt x="201" y="691"/>
                  <a:pt x="201" y="691"/>
                  <a:pt x="201" y="691"/>
                </a:cubicBezTo>
                <a:cubicBezTo>
                  <a:pt x="246" y="645"/>
                  <a:pt x="246" y="645"/>
                  <a:pt x="246" y="645"/>
                </a:cubicBezTo>
                <a:cubicBezTo>
                  <a:pt x="258" y="650"/>
                  <a:pt x="271" y="654"/>
                  <a:pt x="283" y="657"/>
                </a:cubicBezTo>
                <a:cubicBezTo>
                  <a:pt x="290" y="721"/>
                  <a:pt x="290" y="721"/>
                  <a:pt x="290" y="721"/>
                </a:cubicBezTo>
                <a:cubicBezTo>
                  <a:pt x="336" y="727"/>
                  <a:pt x="336" y="727"/>
                  <a:pt x="336" y="727"/>
                </a:cubicBezTo>
                <a:cubicBezTo>
                  <a:pt x="361" y="668"/>
                  <a:pt x="361" y="668"/>
                  <a:pt x="361" y="668"/>
                </a:cubicBezTo>
                <a:cubicBezTo>
                  <a:pt x="375" y="668"/>
                  <a:pt x="389" y="667"/>
                  <a:pt x="404" y="665"/>
                </a:cubicBezTo>
                <a:close/>
                <a:moveTo>
                  <a:pt x="246" y="566"/>
                </a:moveTo>
                <a:cubicBezTo>
                  <a:pt x="134" y="501"/>
                  <a:pt x="96" y="358"/>
                  <a:pt x="160" y="246"/>
                </a:cubicBezTo>
                <a:cubicBezTo>
                  <a:pt x="225" y="134"/>
                  <a:pt x="369" y="95"/>
                  <a:pt x="481" y="160"/>
                </a:cubicBezTo>
                <a:cubicBezTo>
                  <a:pt x="593" y="225"/>
                  <a:pt x="631" y="368"/>
                  <a:pt x="566" y="481"/>
                </a:cubicBezTo>
                <a:cubicBezTo>
                  <a:pt x="502" y="593"/>
                  <a:pt x="358" y="631"/>
                  <a:pt x="246" y="56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1" name="Freeform 24">
            <a:extLst>
              <a:ext uri="{FF2B5EF4-FFF2-40B4-BE49-F238E27FC236}">
                <a16:creationId xmlns:a16="http://schemas.microsoft.com/office/drawing/2014/main" id="{4B2C009F-E27C-4F2C-8857-18A0E5FC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7641285" y="2089584"/>
            <a:ext cx="1547283" cy="1550301"/>
          </a:xfrm>
          <a:custGeom>
            <a:avLst/>
            <a:gdLst>
              <a:gd name="T0" fmla="*/ 435 w 727"/>
              <a:gd name="T1" fmla="*/ 722 h 728"/>
              <a:gd name="T2" fmla="*/ 479 w 727"/>
              <a:gd name="T3" fmla="*/ 646 h 728"/>
              <a:gd name="T4" fmla="*/ 565 w 727"/>
              <a:gd name="T5" fmla="*/ 668 h 728"/>
              <a:gd name="T6" fmla="*/ 577 w 727"/>
              <a:gd name="T7" fmla="*/ 582 h 728"/>
              <a:gd name="T8" fmla="*/ 668 w 727"/>
              <a:gd name="T9" fmla="*/ 567 h 728"/>
              <a:gd name="T10" fmla="*/ 645 w 727"/>
              <a:gd name="T11" fmla="*/ 481 h 728"/>
              <a:gd name="T12" fmla="*/ 721 w 727"/>
              <a:gd name="T13" fmla="*/ 437 h 728"/>
              <a:gd name="T14" fmla="*/ 668 w 727"/>
              <a:gd name="T15" fmla="*/ 367 h 728"/>
              <a:gd name="T16" fmla="*/ 721 w 727"/>
              <a:gd name="T17" fmla="*/ 293 h 728"/>
              <a:gd name="T18" fmla="*/ 645 w 727"/>
              <a:gd name="T19" fmla="*/ 248 h 728"/>
              <a:gd name="T20" fmla="*/ 668 w 727"/>
              <a:gd name="T21" fmla="*/ 163 h 728"/>
              <a:gd name="T22" fmla="*/ 581 w 727"/>
              <a:gd name="T23" fmla="*/ 151 h 728"/>
              <a:gd name="T24" fmla="*/ 566 w 727"/>
              <a:gd name="T25" fmla="*/ 60 h 728"/>
              <a:gd name="T26" fmla="*/ 481 w 727"/>
              <a:gd name="T27" fmla="*/ 83 h 728"/>
              <a:gd name="T28" fmla="*/ 436 w 727"/>
              <a:gd name="T29" fmla="*/ 7 h 728"/>
              <a:gd name="T30" fmla="*/ 366 w 727"/>
              <a:gd name="T31" fmla="*/ 59 h 728"/>
              <a:gd name="T32" fmla="*/ 292 w 727"/>
              <a:gd name="T33" fmla="*/ 7 h 728"/>
              <a:gd name="T34" fmla="*/ 247 w 727"/>
              <a:gd name="T35" fmla="*/ 82 h 728"/>
              <a:gd name="T36" fmla="*/ 162 w 727"/>
              <a:gd name="T37" fmla="*/ 60 h 728"/>
              <a:gd name="T38" fmla="*/ 150 w 727"/>
              <a:gd name="T39" fmla="*/ 147 h 728"/>
              <a:gd name="T40" fmla="*/ 59 w 727"/>
              <a:gd name="T41" fmla="*/ 162 h 728"/>
              <a:gd name="T42" fmla="*/ 82 w 727"/>
              <a:gd name="T43" fmla="*/ 247 h 728"/>
              <a:gd name="T44" fmla="*/ 6 w 727"/>
              <a:gd name="T45" fmla="*/ 291 h 728"/>
              <a:gd name="T46" fmla="*/ 59 w 727"/>
              <a:gd name="T47" fmla="*/ 361 h 728"/>
              <a:gd name="T48" fmla="*/ 6 w 727"/>
              <a:gd name="T49" fmla="*/ 436 h 728"/>
              <a:gd name="T50" fmla="*/ 82 w 727"/>
              <a:gd name="T51" fmla="*/ 480 h 728"/>
              <a:gd name="T52" fmla="*/ 59 w 727"/>
              <a:gd name="T53" fmla="*/ 565 h 728"/>
              <a:gd name="T54" fmla="*/ 146 w 727"/>
              <a:gd name="T55" fmla="*/ 578 h 728"/>
              <a:gd name="T56" fmla="*/ 161 w 727"/>
              <a:gd name="T57" fmla="*/ 668 h 728"/>
              <a:gd name="T58" fmla="*/ 246 w 727"/>
              <a:gd name="T59" fmla="*/ 645 h 728"/>
              <a:gd name="T60" fmla="*/ 290 w 727"/>
              <a:gd name="T61" fmla="*/ 721 h 728"/>
              <a:gd name="T62" fmla="*/ 361 w 727"/>
              <a:gd name="T63" fmla="*/ 669 h 728"/>
              <a:gd name="T64" fmla="*/ 246 w 727"/>
              <a:gd name="T65" fmla="*/ 567 h 728"/>
              <a:gd name="T66" fmla="*/ 481 w 727"/>
              <a:gd name="T67" fmla="*/ 161 h 728"/>
              <a:gd name="T68" fmla="*/ 246 w 727"/>
              <a:gd name="T69" fmla="*/ 567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7" h="728">
                <a:moveTo>
                  <a:pt x="404" y="666"/>
                </a:moveTo>
                <a:cubicBezTo>
                  <a:pt x="435" y="722"/>
                  <a:pt x="435" y="722"/>
                  <a:pt x="435" y="722"/>
                </a:cubicBezTo>
                <a:cubicBezTo>
                  <a:pt x="480" y="710"/>
                  <a:pt x="480" y="710"/>
                  <a:pt x="480" y="710"/>
                </a:cubicBezTo>
                <a:cubicBezTo>
                  <a:pt x="479" y="646"/>
                  <a:pt x="479" y="646"/>
                  <a:pt x="479" y="646"/>
                </a:cubicBezTo>
                <a:cubicBezTo>
                  <a:pt x="491" y="641"/>
                  <a:pt x="503" y="635"/>
                  <a:pt x="514" y="629"/>
                </a:cubicBezTo>
                <a:cubicBezTo>
                  <a:pt x="565" y="668"/>
                  <a:pt x="565" y="668"/>
                  <a:pt x="565" y="668"/>
                </a:cubicBezTo>
                <a:cubicBezTo>
                  <a:pt x="601" y="640"/>
                  <a:pt x="601" y="640"/>
                  <a:pt x="601" y="640"/>
                </a:cubicBezTo>
                <a:cubicBezTo>
                  <a:pt x="577" y="582"/>
                  <a:pt x="577" y="582"/>
                  <a:pt x="577" y="582"/>
                </a:cubicBezTo>
                <a:cubicBezTo>
                  <a:pt x="587" y="572"/>
                  <a:pt x="597" y="561"/>
                  <a:pt x="605" y="549"/>
                </a:cubicBezTo>
                <a:cubicBezTo>
                  <a:pt x="668" y="567"/>
                  <a:pt x="668" y="567"/>
                  <a:pt x="668" y="567"/>
                </a:cubicBezTo>
                <a:cubicBezTo>
                  <a:pt x="691" y="527"/>
                  <a:pt x="691" y="527"/>
                  <a:pt x="691" y="527"/>
                </a:cubicBezTo>
                <a:cubicBezTo>
                  <a:pt x="645" y="481"/>
                  <a:pt x="645" y="481"/>
                  <a:pt x="645" y="481"/>
                </a:cubicBezTo>
                <a:cubicBezTo>
                  <a:pt x="650" y="469"/>
                  <a:pt x="654" y="457"/>
                  <a:pt x="657" y="445"/>
                </a:cubicBezTo>
                <a:cubicBezTo>
                  <a:pt x="721" y="437"/>
                  <a:pt x="721" y="437"/>
                  <a:pt x="721" y="437"/>
                </a:cubicBezTo>
                <a:cubicBezTo>
                  <a:pt x="727" y="391"/>
                  <a:pt x="727" y="391"/>
                  <a:pt x="727" y="391"/>
                </a:cubicBezTo>
                <a:cubicBezTo>
                  <a:pt x="668" y="367"/>
                  <a:pt x="668" y="367"/>
                  <a:pt x="668" y="367"/>
                </a:cubicBezTo>
                <a:cubicBezTo>
                  <a:pt x="668" y="352"/>
                  <a:pt x="667" y="338"/>
                  <a:pt x="666" y="324"/>
                </a:cubicBezTo>
                <a:cubicBezTo>
                  <a:pt x="721" y="293"/>
                  <a:pt x="721" y="293"/>
                  <a:pt x="721" y="293"/>
                </a:cubicBezTo>
                <a:cubicBezTo>
                  <a:pt x="709" y="248"/>
                  <a:pt x="709" y="248"/>
                  <a:pt x="709" y="248"/>
                </a:cubicBezTo>
                <a:cubicBezTo>
                  <a:pt x="645" y="248"/>
                  <a:pt x="645" y="248"/>
                  <a:pt x="645" y="248"/>
                </a:cubicBezTo>
                <a:cubicBezTo>
                  <a:pt x="640" y="236"/>
                  <a:pt x="635" y="224"/>
                  <a:pt x="628" y="213"/>
                </a:cubicBezTo>
                <a:cubicBezTo>
                  <a:pt x="668" y="163"/>
                  <a:pt x="668" y="163"/>
                  <a:pt x="668" y="163"/>
                </a:cubicBezTo>
                <a:cubicBezTo>
                  <a:pt x="640" y="126"/>
                  <a:pt x="640" y="126"/>
                  <a:pt x="640" y="126"/>
                </a:cubicBezTo>
                <a:cubicBezTo>
                  <a:pt x="581" y="151"/>
                  <a:pt x="581" y="151"/>
                  <a:pt x="581" y="151"/>
                </a:cubicBezTo>
                <a:cubicBezTo>
                  <a:pt x="571" y="140"/>
                  <a:pt x="560" y="131"/>
                  <a:pt x="549" y="122"/>
                </a:cubicBezTo>
                <a:cubicBezTo>
                  <a:pt x="566" y="60"/>
                  <a:pt x="566" y="60"/>
                  <a:pt x="566" y="60"/>
                </a:cubicBezTo>
                <a:cubicBezTo>
                  <a:pt x="526" y="37"/>
                  <a:pt x="526" y="37"/>
                  <a:pt x="526" y="37"/>
                </a:cubicBezTo>
                <a:cubicBezTo>
                  <a:pt x="481" y="83"/>
                  <a:pt x="481" y="83"/>
                  <a:pt x="481" y="83"/>
                </a:cubicBezTo>
                <a:cubicBezTo>
                  <a:pt x="469" y="78"/>
                  <a:pt x="456" y="74"/>
                  <a:pt x="444" y="70"/>
                </a:cubicBezTo>
                <a:cubicBezTo>
                  <a:pt x="436" y="7"/>
                  <a:pt x="436" y="7"/>
                  <a:pt x="436" y="7"/>
                </a:cubicBezTo>
                <a:cubicBezTo>
                  <a:pt x="391" y="0"/>
                  <a:pt x="391" y="0"/>
                  <a:pt x="391" y="0"/>
                </a:cubicBezTo>
                <a:cubicBezTo>
                  <a:pt x="366" y="59"/>
                  <a:pt x="366" y="59"/>
                  <a:pt x="366" y="59"/>
                </a:cubicBezTo>
                <a:cubicBezTo>
                  <a:pt x="352" y="59"/>
                  <a:pt x="338" y="60"/>
                  <a:pt x="323" y="62"/>
                </a:cubicBezTo>
                <a:cubicBezTo>
                  <a:pt x="292" y="7"/>
                  <a:pt x="292" y="7"/>
                  <a:pt x="292" y="7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82"/>
                  <a:pt x="247" y="82"/>
                  <a:pt x="247" y="82"/>
                </a:cubicBezTo>
                <a:cubicBezTo>
                  <a:pt x="236" y="87"/>
                  <a:pt x="224" y="93"/>
                  <a:pt x="212" y="99"/>
                </a:cubicBezTo>
                <a:cubicBezTo>
                  <a:pt x="162" y="60"/>
                  <a:pt x="162" y="60"/>
                  <a:pt x="162" y="60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50" y="147"/>
                  <a:pt x="150" y="147"/>
                  <a:pt x="150" y="147"/>
                </a:cubicBezTo>
                <a:cubicBezTo>
                  <a:pt x="140" y="157"/>
                  <a:pt x="130" y="167"/>
                  <a:pt x="121" y="179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36" y="202"/>
                  <a:pt x="36" y="202"/>
                  <a:pt x="36" y="202"/>
                </a:cubicBezTo>
                <a:cubicBezTo>
                  <a:pt x="82" y="247"/>
                  <a:pt x="82" y="247"/>
                  <a:pt x="82" y="247"/>
                </a:cubicBezTo>
                <a:cubicBezTo>
                  <a:pt x="77" y="259"/>
                  <a:pt x="73" y="271"/>
                  <a:pt x="69" y="284"/>
                </a:cubicBezTo>
                <a:cubicBezTo>
                  <a:pt x="6" y="291"/>
                  <a:pt x="6" y="291"/>
                  <a:pt x="6" y="291"/>
                </a:cubicBezTo>
                <a:cubicBezTo>
                  <a:pt x="0" y="337"/>
                  <a:pt x="0" y="337"/>
                  <a:pt x="0" y="337"/>
                </a:cubicBezTo>
                <a:cubicBezTo>
                  <a:pt x="59" y="361"/>
                  <a:pt x="59" y="361"/>
                  <a:pt x="59" y="361"/>
                </a:cubicBezTo>
                <a:cubicBezTo>
                  <a:pt x="59" y="376"/>
                  <a:pt x="59" y="390"/>
                  <a:pt x="61" y="404"/>
                </a:cubicBezTo>
                <a:cubicBezTo>
                  <a:pt x="6" y="436"/>
                  <a:pt x="6" y="436"/>
                  <a:pt x="6" y="436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82" y="480"/>
                  <a:pt x="82" y="480"/>
                  <a:pt x="82" y="480"/>
                </a:cubicBezTo>
                <a:cubicBezTo>
                  <a:pt x="87" y="492"/>
                  <a:pt x="92" y="504"/>
                  <a:pt x="99" y="515"/>
                </a:cubicBezTo>
                <a:cubicBezTo>
                  <a:pt x="59" y="565"/>
                  <a:pt x="59" y="565"/>
                  <a:pt x="59" y="565"/>
                </a:cubicBezTo>
                <a:cubicBezTo>
                  <a:pt x="87" y="602"/>
                  <a:pt x="87" y="602"/>
                  <a:pt x="87" y="602"/>
                </a:cubicBezTo>
                <a:cubicBezTo>
                  <a:pt x="146" y="578"/>
                  <a:pt x="146" y="578"/>
                  <a:pt x="146" y="578"/>
                </a:cubicBezTo>
                <a:cubicBezTo>
                  <a:pt x="156" y="588"/>
                  <a:pt x="167" y="597"/>
                  <a:pt x="178" y="606"/>
                </a:cubicBezTo>
                <a:cubicBezTo>
                  <a:pt x="161" y="668"/>
                  <a:pt x="161" y="668"/>
                  <a:pt x="161" y="668"/>
                </a:cubicBezTo>
                <a:cubicBezTo>
                  <a:pt x="201" y="691"/>
                  <a:pt x="201" y="691"/>
                  <a:pt x="201" y="691"/>
                </a:cubicBezTo>
                <a:cubicBezTo>
                  <a:pt x="246" y="645"/>
                  <a:pt x="246" y="645"/>
                  <a:pt x="246" y="645"/>
                </a:cubicBezTo>
                <a:cubicBezTo>
                  <a:pt x="258" y="650"/>
                  <a:pt x="271" y="655"/>
                  <a:pt x="283" y="658"/>
                </a:cubicBezTo>
                <a:cubicBezTo>
                  <a:pt x="290" y="721"/>
                  <a:pt x="290" y="721"/>
                  <a:pt x="290" y="721"/>
                </a:cubicBezTo>
                <a:cubicBezTo>
                  <a:pt x="336" y="728"/>
                  <a:pt x="336" y="728"/>
                  <a:pt x="336" y="728"/>
                </a:cubicBezTo>
                <a:cubicBezTo>
                  <a:pt x="361" y="669"/>
                  <a:pt x="361" y="669"/>
                  <a:pt x="361" y="669"/>
                </a:cubicBezTo>
                <a:cubicBezTo>
                  <a:pt x="375" y="669"/>
                  <a:pt x="389" y="668"/>
                  <a:pt x="404" y="666"/>
                </a:cubicBezTo>
                <a:close/>
                <a:moveTo>
                  <a:pt x="246" y="567"/>
                </a:moveTo>
                <a:cubicBezTo>
                  <a:pt x="134" y="502"/>
                  <a:pt x="96" y="359"/>
                  <a:pt x="161" y="247"/>
                </a:cubicBezTo>
                <a:cubicBezTo>
                  <a:pt x="225" y="135"/>
                  <a:pt x="369" y="96"/>
                  <a:pt x="481" y="161"/>
                </a:cubicBezTo>
                <a:cubicBezTo>
                  <a:pt x="593" y="226"/>
                  <a:pt x="631" y="369"/>
                  <a:pt x="566" y="481"/>
                </a:cubicBezTo>
                <a:cubicBezTo>
                  <a:pt x="502" y="594"/>
                  <a:pt x="358" y="632"/>
                  <a:pt x="246" y="56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02" name="Group 101" descr="This image is an icon of pen and paper. ">
            <a:extLst>
              <a:ext uri="{FF2B5EF4-FFF2-40B4-BE49-F238E27FC236}">
                <a16:creationId xmlns:a16="http://schemas.microsoft.com/office/drawing/2014/main" id="{33511D5B-EE9D-455C-BF30-979AF963A2E7}"/>
              </a:ext>
            </a:extLst>
          </p:cNvPr>
          <p:cNvGrpSpPr/>
          <p:nvPr/>
        </p:nvGrpSpPr>
        <p:grpSpPr>
          <a:xfrm>
            <a:off x="8241761" y="2692528"/>
            <a:ext cx="346328" cy="344414"/>
            <a:chOff x="7018338" y="4656138"/>
            <a:chExt cx="287337" cy="285750"/>
          </a:xfrm>
          <a:solidFill>
            <a:schemeClr val="accent1"/>
          </a:solidFill>
          <a:effectLst/>
        </p:grpSpPr>
        <p:sp>
          <p:nvSpPr>
            <p:cNvPr id="103" name="Freeform 4604">
              <a:extLst>
                <a:ext uri="{FF2B5EF4-FFF2-40B4-BE49-F238E27FC236}">
                  <a16:creationId xmlns:a16="http://schemas.microsoft.com/office/drawing/2014/main" id="{BEBF9B9B-8AE6-4BC5-9C47-B1C7FDAD5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4" name="Freeform 4605">
              <a:extLst>
                <a:ext uri="{FF2B5EF4-FFF2-40B4-BE49-F238E27FC236}">
                  <a16:creationId xmlns:a16="http://schemas.microsoft.com/office/drawing/2014/main" id="{9E3BFA7E-9B1B-49FA-B3E1-A09478586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5" name="Freeform 4606">
              <a:extLst>
                <a:ext uri="{FF2B5EF4-FFF2-40B4-BE49-F238E27FC236}">
                  <a16:creationId xmlns:a16="http://schemas.microsoft.com/office/drawing/2014/main" id="{FC01A100-93CD-42E4-8395-D3DD64D3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6" name="Rectangle 4607">
              <a:extLst>
                <a:ext uri="{FF2B5EF4-FFF2-40B4-BE49-F238E27FC236}">
                  <a16:creationId xmlns:a16="http://schemas.microsoft.com/office/drawing/2014/main" id="{6A655B11-D026-4252-A24F-85AE5299F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Group 106" descr="This image is an icon coins and paper money. ">
            <a:extLst>
              <a:ext uri="{FF2B5EF4-FFF2-40B4-BE49-F238E27FC236}">
                <a16:creationId xmlns:a16="http://schemas.microsoft.com/office/drawing/2014/main" id="{265921F3-4E2F-4CA3-918A-CA1A2DD2724D}"/>
              </a:ext>
            </a:extLst>
          </p:cNvPr>
          <p:cNvGrpSpPr/>
          <p:nvPr/>
        </p:nvGrpSpPr>
        <p:grpSpPr>
          <a:xfrm>
            <a:off x="9312653" y="4005326"/>
            <a:ext cx="333003" cy="334852"/>
            <a:chOff x="3746500" y="1344613"/>
            <a:chExt cx="285750" cy="287338"/>
          </a:xfrm>
          <a:solidFill>
            <a:schemeClr val="accent1"/>
          </a:solidFill>
          <a:effectLst/>
        </p:grpSpPr>
        <p:sp>
          <p:nvSpPr>
            <p:cNvPr id="108" name="Freeform 497">
              <a:extLst>
                <a:ext uri="{FF2B5EF4-FFF2-40B4-BE49-F238E27FC236}">
                  <a16:creationId xmlns:a16="http://schemas.microsoft.com/office/drawing/2014/main" id="{413F21A4-2C04-4ECA-A433-D3DF13305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9" name="Freeform 498">
              <a:extLst>
                <a:ext uri="{FF2B5EF4-FFF2-40B4-BE49-F238E27FC236}">
                  <a16:creationId xmlns:a16="http://schemas.microsoft.com/office/drawing/2014/main" id="{2D16F6FA-5809-47C3-B21C-98D90CB293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0" name="Freeform 499">
              <a:extLst>
                <a:ext uri="{FF2B5EF4-FFF2-40B4-BE49-F238E27FC236}">
                  <a16:creationId xmlns:a16="http://schemas.microsoft.com/office/drawing/2014/main" id="{85331BFB-9346-4D62-AB92-661ABD112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1" name="Freeform 500">
              <a:extLst>
                <a:ext uri="{FF2B5EF4-FFF2-40B4-BE49-F238E27FC236}">
                  <a16:creationId xmlns:a16="http://schemas.microsoft.com/office/drawing/2014/main" id="{CEA7E691-C0E0-4DD8-9069-AFB6D2904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2" name="Freeform 501">
              <a:extLst>
                <a:ext uri="{FF2B5EF4-FFF2-40B4-BE49-F238E27FC236}">
                  <a16:creationId xmlns:a16="http://schemas.microsoft.com/office/drawing/2014/main" id="{F4ECDCBF-CFE1-46EE-A825-5775980F2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3" name="Freeform 502">
              <a:extLst>
                <a:ext uri="{FF2B5EF4-FFF2-40B4-BE49-F238E27FC236}">
                  <a16:creationId xmlns:a16="http://schemas.microsoft.com/office/drawing/2014/main" id="{3D4BBB07-2C45-41B8-82EA-753D0DF54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7" name="Freeform 503">
              <a:extLst>
                <a:ext uri="{FF2B5EF4-FFF2-40B4-BE49-F238E27FC236}">
                  <a16:creationId xmlns:a16="http://schemas.microsoft.com/office/drawing/2014/main" id="{E442A6A2-938A-4368-980B-64EFA6716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504">
              <a:extLst>
                <a:ext uri="{FF2B5EF4-FFF2-40B4-BE49-F238E27FC236}">
                  <a16:creationId xmlns:a16="http://schemas.microsoft.com/office/drawing/2014/main" id="{A74728FE-AA56-4053-BACE-CDA9F748D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7" name="Group 126" descr="This image is an icon of binoculars. ">
            <a:extLst>
              <a:ext uri="{FF2B5EF4-FFF2-40B4-BE49-F238E27FC236}">
                <a16:creationId xmlns:a16="http://schemas.microsoft.com/office/drawing/2014/main" id="{4C5459B5-7679-4290-A8C5-D5D5794C3440}"/>
              </a:ext>
            </a:extLst>
          </p:cNvPr>
          <p:cNvGrpSpPr/>
          <p:nvPr/>
        </p:nvGrpSpPr>
        <p:grpSpPr>
          <a:xfrm>
            <a:off x="9858113" y="2589122"/>
            <a:ext cx="371223" cy="344414"/>
            <a:chOff x="9879013" y="2500313"/>
            <a:chExt cx="285750" cy="265113"/>
          </a:xfrm>
          <a:solidFill>
            <a:schemeClr val="accent1"/>
          </a:solidFill>
          <a:effectLst/>
        </p:grpSpPr>
        <p:sp>
          <p:nvSpPr>
            <p:cNvPr id="128" name="Freeform 3859">
              <a:extLst>
                <a:ext uri="{FF2B5EF4-FFF2-40B4-BE49-F238E27FC236}">
                  <a16:creationId xmlns:a16="http://schemas.microsoft.com/office/drawing/2014/main" id="{C7BB7502-E3BC-4209-AD32-8296E83EB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3860">
              <a:extLst>
                <a:ext uri="{FF2B5EF4-FFF2-40B4-BE49-F238E27FC236}">
                  <a16:creationId xmlns:a16="http://schemas.microsoft.com/office/drawing/2014/main" id="{AABA10D5-8CA0-4176-A832-DA058DF428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3861">
              <a:extLst>
                <a:ext uri="{FF2B5EF4-FFF2-40B4-BE49-F238E27FC236}">
                  <a16:creationId xmlns:a16="http://schemas.microsoft.com/office/drawing/2014/main" id="{5C34B0E0-20A3-4D66-BF71-F3C080269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1" name="Freeform 3862">
              <a:extLst>
                <a:ext uri="{FF2B5EF4-FFF2-40B4-BE49-F238E27FC236}">
                  <a16:creationId xmlns:a16="http://schemas.microsoft.com/office/drawing/2014/main" id="{E96DA9A4-F171-4BE5-B6B1-C3ADBE051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76C72D6-5B4F-4522-9865-C994E4657298}"/>
              </a:ext>
            </a:extLst>
          </p:cNvPr>
          <p:cNvSpPr txBox="1"/>
          <p:nvPr/>
        </p:nvSpPr>
        <p:spPr>
          <a:xfrm>
            <a:off x="5954775" y="64780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9192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B664BA7-9B42-4B7A-A90E-F041269601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Project </a:t>
            </a:r>
            <a:r>
              <a:rPr lang="en-US" sz="3200" b="1" dirty="0">
                <a:latin typeface="+mj-lt"/>
              </a:rPr>
              <a:t>Description</a:t>
            </a:r>
            <a:endParaRPr lang="en-US" sz="3600" dirty="0">
              <a:latin typeface="+mj-lt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8A3DE7-36D7-4A83-A7B3-D18BFD861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66614" y="5454947"/>
            <a:ext cx="741186" cy="741186"/>
            <a:chOff x="6388100" y="3249613"/>
            <a:chExt cx="779463" cy="779462"/>
          </a:xfrm>
          <a:solidFill>
            <a:srgbClr val="DADFE1"/>
          </a:solidFill>
          <a:effectLst/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2527C5EB-2C70-488D-8C1F-9C30C71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8100" y="3249613"/>
              <a:ext cx="779463" cy="779462"/>
            </a:xfrm>
            <a:custGeom>
              <a:avLst/>
              <a:gdLst>
                <a:gd name="T0" fmla="*/ 337 w 348"/>
                <a:gd name="T1" fmla="*/ 251 h 348"/>
                <a:gd name="T2" fmla="*/ 348 w 348"/>
                <a:gd name="T3" fmla="*/ 219 h 348"/>
                <a:gd name="T4" fmla="*/ 312 w 348"/>
                <a:gd name="T5" fmla="*/ 193 h 348"/>
                <a:gd name="T6" fmla="*/ 310 w 348"/>
                <a:gd name="T7" fmla="*/ 142 h 348"/>
                <a:gd name="T8" fmla="*/ 343 w 348"/>
                <a:gd name="T9" fmla="*/ 113 h 348"/>
                <a:gd name="T10" fmla="*/ 329 w 348"/>
                <a:gd name="T11" fmla="*/ 83 h 348"/>
                <a:gd name="T12" fmla="*/ 285 w 348"/>
                <a:gd name="T13" fmla="*/ 90 h 348"/>
                <a:gd name="T14" fmla="*/ 248 w 348"/>
                <a:gd name="T15" fmla="*/ 56 h 348"/>
                <a:gd name="T16" fmla="*/ 251 w 348"/>
                <a:gd name="T17" fmla="*/ 12 h 348"/>
                <a:gd name="T18" fmla="*/ 219 w 348"/>
                <a:gd name="T19" fmla="*/ 0 h 348"/>
                <a:gd name="T20" fmla="*/ 193 w 348"/>
                <a:gd name="T21" fmla="*/ 37 h 348"/>
                <a:gd name="T22" fmla="*/ 142 w 348"/>
                <a:gd name="T23" fmla="*/ 39 h 348"/>
                <a:gd name="T24" fmla="*/ 113 w 348"/>
                <a:gd name="T25" fmla="*/ 6 h 348"/>
                <a:gd name="T26" fmla="*/ 83 w 348"/>
                <a:gd name="T27" fmla="*/ 20 h 348"/>
                <a:gd name="T28" fmla="*/ 90 w 348"/>
                <a:gd name="T29" fmla="*/ 64 h 348"/>
                <a:gd name="T30" fmla="*/ 56 w 348"/>
                <a:gd name="T31" fmla="*/ 101 h 348"/>
                <a:gd name="T32" fmla="*/ 12 w 348"/>
                <a:gd name="T33" fmla="*/ 98 h 348"/>
                <a:gd name="T34" fmla="*/ 0 w 348"/>
                <a:gd name="T35" fmla="*/ 130 h 348"/>
                <a:gd name="T36" fmla="*/ 37 w 348"/>
                <a:gd name="T37" fmla="*/ 156 h 348"/>
                <a:gd name="T38" fmla="*/ 39 w 348"/>
                <a:gd name="T39" fmla="*/ 207 h 348"/>
                <a:gd name="T40" fmla="*/ 6 w 348"/>
                <a:gd name="T41" fmla="*/ 236 h 348"/>
                <a:gd name="T42" fmla="*/ 20 w 348"/>
                <a:gd name="T43" fmla="*/ 266 h 348"/>
                <a:gd name="T44" fmla="*/ 64 w 348"/>
                <a:gd name="T45" fmla="*/ 259 h 348"/>
                <a:gd name="T46" fmla="*/ 102 w 348"/>
                <a:gd name="T47" fmla="*/ 293 h 348"/>
                <a:gd name="T48" fmla="*/ 99 w 348"/>
                <a:gd name="T49" fmla="*/ 337 h 348"/>
                <a:gd name="T50" fmla="*/ 130 w 348"/>
                <a:gd name="T51" fmla="*/ 348 h 348"/>
                <a:gd name="T52" fmla="*/ 156 w 348"/>
                <a:gd name="T53" fmla="*/ 312 h 348"/>
                <a:gd name="T54" fmla="*/ 206 w 348"/>
                <a:gd name="T55" fmla="*/ 310 h 348"/>
                <a:gd name="T56" fmla="*/ 236 w 348"/>
                <a:gd name="T57" fmla="*/ 343 h 348"/>
                <a:gd name="T58" fmla="*/ 266 w 348"/>
                <a:gd name="T59" fmla="*/ 329 h 348"/>
                <a:gd name="T60" fmla="*/ 259 w 348"/>
                <a:gd name="T61" fmla="*/ 285 h 348"/>
                <a:gd name="T62" fmla="*/ 293 w 348"/>
                <a:gd name="T63" fmla="*/ 248 h 348"/>
                <a:gd name="T64" fmla="*/ 337 w 348"/>
                <a:gd name="T65" fmla="*/ 251 h 348"/>
                <a:gd name="T66" fmla="*/ 159 w 348"/>
                <a:gd name="T67" fmla="*/ 271 h 348"/>
                <a:gd name="T68" fmla="*/ 78 w 348"/>
                <a:gd name="T69" fmla="*/ 159 h 348"/>
                <a:gd name="T70" fmla="*/ 190 w 348"/>
                <a:gd name="T71" fmla="*/ 78 h 348"/>
                <a:gd name="T72" fmla="*/ 271 w 348"/>
                <a:gd name="T73" fmla="*/ 190 h 348"/>
                <a:gd name="T74" fmla="*/ 159 w 348"/>
                <a:gd name="T75" fmla="*/ 27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8" h="348">
                  <a:moveTo>
                    <a:pt x="337" y="251"/>
                  </a:moveTo>
                  <a:cubicBezTo>
                    <a:pt x="348" y="219"/>
                    <a:pt x="348" y="219"/>
                    <a:pt x="348" y="219"/>
                  </a:cubicBezTo>
                  <a:cubicBezTo>
                    <a:pt x="312" y="193"/>
                    <a:pt x="312" y="193"/>
                    <a:pt x="312" y="193"/>
                  </a:cubicBezTo>
                  <a:cubicBezTo>
                    <a:pt x="315" y="176"/>
                    <a:pt x="314" y="159"/>
                    <a:pt x="310" y="142"/>
                  </a:cubicBezTo>
                  <a:cubicBezTo>
                    <a:pt x="343" y="113"/>
                    <a:pt x="343" y="113"/>
                    <a:pt x="343" y="113"/>
                  </a:cubicBezTo>
                  <a:cubicBezTo>
                    <a:pt x="329" y="83"/>
                    <a:pt x="329" y="83"/>
                    <a:pt x="329" y="83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75" y="77"/>
                    <a:pt x="262" y="65"/>
                    <a:pt x="248" y="56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76" y="34"/>
                    <a:pt x="159" y="35"/>
                    <a:pt x="142" y="39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77" y="74"/>
                    <a:pt x="65" y="87"/>
                    <a:pt x="56" y="10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4" y="173"/>
                    <a:pt x="35" y="190"/>
                    <a:pt x="39" y="20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64" y="259"/>
                    <a:pt x="64" y="259"/>
                    <a:pt x="64" y="259"/>
                  </a:cubicBezTo>
                  <a:cubicBezTo>
                    <a:pt x="74" y="272"/>
                    <a:pt x="87" y="284"/>
                    <a:pt x="102" y="293"/>
                  </a:cubicBezTo>
                  <a:cubicBezTo>
                    <a:pt x="99" y="337"/>
                    <a:pt x="99" y="337"/>
                    <a:pt x="99" y="337"/>
                  </a:cubicBezTo>
                  <a:cubicBezTo>
                    <a:pt x="130" y="348"/>
                    <a:pt x="130" y="348"/>
                    <a:pt x="130" y="348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73" y="315"/>
                    <a:pt x="190" y="314"/>
                    <a:pt x="206" y="310"/>
                  </a:cubicBezTo>
                  <a:cubicBezTo>
                    <a:pt x="236" y="343"/>
                    <a:pt x="236" y="343"/>
                    <a:pt x="236" y="343"/>
                  </a:cubicBezTo>
                  <a:cubicBezTo>
                    <a:pt x="266" y="329"/>
                    <a:pt x="266" y="329"/>
                    <a:pt x="266" y="329"/>
                  </a:cubicBezTo>
                  <a:cubicBezTo>
                    <a:pt x="259" y="285"/>
                    <a:pt x="259" y="285"/>
                    <a:pt x="259" y="285"/>
                  </a:cubicBezTo>
                  <a:cubicBezTo>
                    <a:pt x="272" y="275"/>
                    <a:pt x="284" y="262"/>
                    <a:pt x="293" y="248"/>
                  </a:cubicBezTo>
                  <a:lnTo>
                    <a:pt x="337" y="251"/>
                  </a:lnTo>
                  <a:close/>
                  <a:moveTo>
                    <a:pt x="159" y="271"/>
                  </a:moveTo>
                  <a:cubicBezTo>
                    <a:pt x="106" y="262"/>
                    <a:pt x="70" y="212"/>
                    <a:pt x="78" y="159"/>
                  </a:cubicBezTo>
                  <a:cubicBezTo>
                    <a:pt x="87" y="106"/>
                    <a:pt x="137" y="70"/>
                    <a:pt x="190" y="78"/>
                  </a:cubicBezTo>
                  <a:cubicBezTo>
                    <a:pt x="243" y="87"/>
                    <a:pt x="279" y="137"/>
                    <a:pt x="271" y="190"/>
                  </a:cubicBezTo>
                  <a:cubicBezTo>
                    <a:pt x="262" y="243"/>
                    <a:pt x="212" y="279"/>
                    <a:pt x="159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25D13600-7C63-4E00-BE64-78E3EC676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800" y="3514725"/>
              <a:ext cx="250825" cy="250825"/>
            </a:xfrm>
            <a:custGeom>
              <a:avLst/>
              <a:gdLst>
                <a:gd name="T0" fmla="*/ 51 w 112"/>
                <a:gd name="T1" fmla="*/ 109 h 112"/>
                <a:gd name="T2" fmla="*/ 109 w 112"/>
                <a:gd name="T3" fmla="*/ 60 h 112"/>
                <a:gd name="T4" fmla="*/ 60 w 112"/>
                <a:gd name="T5" fmla="*/ 3 h 112"/>
                <a:gd name="T6" fmla="*/ 2 w 112"/>
                <a:gd name="T7" fmla="*/ 52 h 112"/>
                <a:gd name="T8" fmla="*/ 51 w 112"/>
                <a:gd name="T9" fmla="*/ 109 h 112"/>
                <a:gd name="T10" fmla="*/ 54 w 112"/>
                <a:gd name="T11" fmla="*/ 78 h 112"/>
                <a:gd name="T12" fmla="*/ 34 w 112"/>
                <a:gd name="T13" fmla="*/ 54 h 112"/>
                <a:gd name="T14" fmla="*/ 58 w 112"/>
                <a:gd name="T15" fmla="*/ 34 h 112"/>
                <a:gd name="T16" fmla="*/ 78 w 112"/>
                <a:gd name="T17" fmla="*/ 58 h 112"/>
                <a:gd name="T18" fmla="*/ 54 w 112"/>
                <a:gd name="T19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1" y="109"/>
                  </a:moveTo>
                  <a:cubicBezTo>
                    <a:pt x="81" y="112"/>
                    <a:pt x="107" y="90"/>
                    <a:pt x="109" y="60"/>
                  </a:cubicBezTo>
                  <a:cubicBezTo>
                    <a:pt x="112" y="31"/>
                    <a:pt x="90" y="5"/>
                    <a:pt x="60" y="3"/>
                  </a:cubicBezTo>
                  <a:cubicBezTo>
                    <a:pt x="31" y="0"/>
                    <a:pt x="5" y="22"/>
                    <a:pt x="2" y="52"/>
                  </a:cubicBezTo>
                  <a:cubicBezTo>
                    <a:pt x="0" y="81"/>
                    <a:pt x="22" y="107"/>
                    <a:pt x="51" y="109"/>
                  </a:cubicBezTo>
                  <a:close/>
                  <a:moveTo>
                    <a:pt x="54" y="78"/>
                  </a:moveTo>
                  <a:cubicBezTo>
                    <a:pt x="42" y="77"/>
                    <a:pt x="33" y="66"/>
                    <a:pt x="34" y="54"/>
                  </a:cubicBezTo>
                  <a:cubicBezTo>
                    <a:pt x="35" y="42"/>
                    <a:pt x="45" y="33"/>
                    <a:pt x="58" y="34"/>
                  </a:cubicBezTo>
                  <a:cubicBezTo>
                    <a:pt x="70" y="35"/>
                    <a:pt x="79" y="46"/>
                    <a:pt x="78" y="58"/>
                  </a:cubicBezTo>
                  <a:cubicBezTo>
                    <a:pt x="77" y="70"/>
                    <a:pt x="66" y="79"/>
                    <a:pt x="5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5E94A1-AE66-4547-9DA6-A994054C12EB}"/>
              </a:ext>
            </a:extLst>
          </p:cNvPr>
          <p:cNvSpPr txBox="1"/>
          <p:nvPr/>
        </p:nvSpPr>
        <p:spPr>
          <a:xfrm>
            <a:off x="1130518" y="1200214"/>
            <a:ext cx="10223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Tweeter as our source to develop a streaming solution to capture tweets related to Social Networks (#</a:t>
            </a:r>
            <a:r>
              <a:rPr lang="en-US" dirty="0" err="1"/>
              <a:t>facebook</a:t>
            </a:r>
            <a:r>
              <a:rPr lang="en-US" dirty="0"/>
              <a:t>, #tweeter, #</a:t>
            </a:r>
            <a:r>
              <a:rPr lang="en-US" dirty="0" err="1"/>
              <a:t>youtube</a:t>
            </a:r>
            <a:r>
              <a:rPr lang="en-US" dirty="0"/>
              <a:t>, #</a:t>
            </a:r>
            <a:r>
              <a:rPr lang="en-US" dirty="0" err="1"/>
              <a:t>linkedin</a:t>
            </a:r>
            <a:r>
              <a:rPr lang="en-US" dirty="0"/>
              <a:t>), </a:t>
            </a:r>
            <a:r>
              <a:rPr lang="es-CO" dirty="0" err="1"/>
              <a:t>to</a:t>
            </a:r>
            <a:r>
              <a:rPr lang="es-CO" dirty="0"/>
              <a:t> do </a:t>
            </a:r>
            <a:r>
              <a:rPr lang="es-CO" dirty="0" err="1"/>
              <a:t>the</a:t>
            </a:r>
            <a:r>
              <a:rPr lang="es-CO" dirty="0"/>
              <a:t> sentimental </a:t>
            </a:r>
            <a:r>
              <a:rPr lang="es-CO" dirty="0" err="1"/>
              <a:t>analysis</a:t>
            </a:r>
            <a:r>
              <a:rPr lang="es-CO" dirty="0"/>
              <a:t>, </a:t>
            </a:r>
            <a:r>
              <a:rPr lang="es-CO" dirty="0" err="1"/>
              <a:t>clasify</a:t>
            </a:r>
            <a:r>
              <a:rPr lang="es-CO" dirty="0"/>
              <a:t> </a:t>
            </a:r>
            <a:r>
              <a:rPr lang="es-CO" dirty="0" err="1"/>
              <a:t>each</a:t>
            </a:r>
            <a:r>
              <a:rPr lang="es-CO" dirty="0"/>
              <a:t> tweet as Positive, </a:t>
            </a:r>
            <a:r>
              <a:rPr lang="es-CO" dirty="0" err="1"/>
              <a:t>Negative</a:t>
            </a:r>
            <a:r>
              <a:rPr lang="es-CO" dirty="0"/>
              <a:t> </a:t>
            </a:r>
            <a:r>
              <a:rPr lang="es-CO" dirty="0" err="1"/>
              <a:t>or</a:t>
            </a:r>
            <a:r>
              <a:rPr lang="es-CO" dirty="0"/>
              <a:t> Neutral;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storage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tweets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an</a:t>
            </a:r>
            <a:r>
              <a:rPr lang="es-CO" dirty="0"/>
              <a:t> Hbase </a:t>
            </a:r>
            <a:r>
              <a:rPr lang="es-CO" dirty="0" err="1"/>
              <a:t>database</a:t>
            </a:r>
            <a:r>
              <a:rPr lang="es-CO" dirty="0"/>
              <a:t> and </a:t>
            </a:r>
            <a:r>
              <a:rPr lang="es-CO" dirty="0" err="1"/>
              <a:t>to</a:t>
            </a:r>
            <a:r>
              <a:rPr lang="es-CO" dirty="0"/>
              <a:t> </a:t>
            </a:r>
            <a:r>
              <a:rPr lang="es-CO" dirty="0" err="1"/>
              <a:t>present</a:t>
            </a:r>
            <a:r>
              <a:rPr lang="es-CO" dirty="0"/>
              <a:t> </a:t>
            </a:r>
            <a:r>
              <a:rPr lang="es-CO" dirty="0" err="1"/>
              <a:t>them</a:t>
            </a:r>
            <a:r>
              <a:rPr lang="es-CO" dirty="0"/>
              <a:t> in a </a:t>
            </a:r>
            <a:r>
              <a:rPr lang="es-CO" dirty="0" err="1"/>
              <a:t>nice</a:t>
            </a:r>
            <a:r>
              <a:rPr lang="es-CO" dirty="0"/>
              <a:t> </a:t>
            </a:r>
            <a:r>
              <a:rPr lang="es-CO" dirty="0" err="1"/>
              <a:t>format</a:t>
            </a:r>
            <a:r>
              <a:rPr lang="es-CO" dirty="0"/>
              <a:t> </a:t>
            </a:r>
            <a:r>
              <a:rPr lang="es-CO" dirty="0" err="1"/>
              <a:t>using</a:t>
            </a:r>
            <a:r>
              <a:rPr lang="es-CO" dirty="0"/>
              <a:t> a </a:t>
            </a:r>
            <a:r>
              <a:rPr lang="es-CO" dirty="0" err="1"/>
              <a:t>visualizer</a:t>
            </a:r>
            <a:r>
              <a:rPr lang="es-CO" dirty="0"/>
              <a:t> </a:t>
            </a:r>
            <a:r>
              <a:rPr lang="es-CO" dirty="0" err="1"/>
              <a:t>tool</a:t>
            </a:r>
            <a:r>
              <a:rPr lang="es-CO" dirty="0"/>
              <a:t>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3D74-7DD9-4719-9704-325B276A6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85812" y="5864035"/>
            <a:ext cx="831759" cy="833269"/>
            <a:chOff x="5672138" y="3679825"/>
            <a:chExt cx="874713" cy="876300"/>
          </a:xfrm>
          <a:solidFill>
            <a:srgbClr val="DADFE1"/>
          </a:solidFill>
          <a:effectLst/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A3150C9-8A85-44E0-BE29-CF11EEEB7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2138" y="3679825"/>
              <a:ext cx="874713" cy="876300"/>
            </a:xfrm>
            <a:custGeom>
              <a:avLst/>
              <a:gdLst>
                <a:gd name="T0" fmla="*/ 382 w 391"/>
                <a:gd name="T1" fmla="*/ 265 h 391"/>
                <a:gd name="T2" fmla="*/ 391 w 391"/>
                <a:gd name="T3" fmla="*/ 229 h 391"/>
                <a:gd name="T4" fmla="*/ 349 w 391"/>
                <a:gd name="T5" fmla="*/ 204 h 391"/>
                <a:gd name="T6" fmla="*/ 342 w 391"/>
                <a:gd name="T7" fmla="*/ 148 h 391"/>
                <a:gd name="T8" fmla="*/ 376 w 391"/>
                <a:gd name="T9" fmla="*/ 113 h 391"/>
                <a:gd name="T10" fmla="*/ 357 w 391"/>
                <a:gd name="T11" fmla="*/ 81 h 391"/>
                <a:gd name="T12" fmla="*/ 310 w 391"/>
                <a:gd name="T13" fmla="*/ 93 h 391"/>
                <a:gd name="T14" fmla="*/ 266 w 391"/>
                <a:gd name="T15" fmla="*/ 59 h 391"/>
                <a:gd name="T16" fmla="*/ 265 w 391"/>
                <a:gd name="T17" fmla="*/ 10 h 391"/>
                <a:gd name="T18" fmla="*/ 229 w 391"/>
                <a:gd name="T19" fmla="*/ 0 h 391"/>
                <a:gd name="T20" fmla="*/ 204 w 391"/>
                <a:gd name="T21" fmla="*/ 42 h 391"/>
                <a:gd name="T22" fmla="*/ 148 w 391"/>
                <a:gd name="T23" fmla="*/ 50 h 391"/>
                <a:gd name="T24" fmla="*/ 113 w 391"/>
                <a:gd name="T25" fmla="*/ 15 h 391"/>
                <a:gd name="T26" fmla="*/ 81 w 391"/>
                <a:gd name="T27" fmla="*/ 34 h 391"/>
                <a:gd name="T28" fmla="*/ 93 w 391"/>
                <a:gd name="T29" fmla="*/ 82 h 391"/>
                <a:gd name="T30" fmla="*/ 59 w 391"/>
                <a:gd name="T31" fmla="*/ 126 h 391"/>
                <a:gd name="T32" fmla="*/ 10 w 391"/>
                <a:gd name="T33" fmla="*/ 127 h 391"/>
                <a:gd name="T34" fmla="*/ 0 w 391"/>
                <a:gd name="T35" fmla="*/ 163 h 391"/>
                <a:gd name="T36" fmla="*/ 43 w 391"/>
                <a:gd name="T37" fmla="*/ 188 h 391"/>
                <a:gd name="T38" fmla="*/ 50 w 391"/>
                <a:gd name="T39" fmla="*/ 243 h 391"/>
                <a:gd name="T40" fmla="*/ 16 w 391"/>
                <a:gd name="T41" fmla="*/ 278 h 391"/>
                <a:gd name="T42" fmla="*/ 34 w 391"/>
                <a:gd name="T43" fmla="*/ 311 h 391"/>
                <a:gd name="T44" fmla="*/ 82 w 391"/>
                <a:gd name="T45" fmla="*/ 298 h 391"/>
                <a:gd name="T46" fmla="*/ 126 w 391"/>
                <a:gd name="T47" fmla="*/ 333 h 391"/>
                <a:gd name="T48" fmla="*/ 127 w 391"/>
                <a:gd name="T49" fmla="*/ 381 h 391"/>
                <a:gd name="T50" fmla="*/ 163 w 391"/>
                <a:gd name="T51" fmla="*/ 391 h 391"/>
                <a:gd name="T52" fmla="*/ 188 w 391"/>
                <a:gd name="T53" fmla="*/ 349 h 391"/>
                <a:gd name="T54" fmla="*/ 243 w 391"/>
                <a:gd name="T55" fmla="*/ 342 h 391"/>
                <a:gd name="T56" fmla="*/ 278 w 391"/>
                <a:gd name="T57" fmla="*/ 376 h 391"/>
                <a:gd name="T58" fmla="*/ 311 w 391"/>
                <a:gd name="T59" fmla="*/ 357 h 391"/>
                <a:gd name="T60" fmla="*/ 299 w 391"/>
                <a:gd name="T61" fmla="*/ 310 h 391"/>
                <a:gd name="T62" fmla="*/ 333 w 391"/>
                <a:gd name="T63" fmla="*/ 265 h 391"/>
                <a:gd name="T64" fmla="*/ 382 w 391"/>
                <a:gd name="T65" fmla="*/ 265 h 391"/>
                <a:gd name="T66" fmla="*/ 187 w 391"/>
                <a:gd name="T67" fmla="*/ 303 h 391"/>
                <a:gd name="T68" fmla="*/ 89 w 391"/>
                <a:gd name="T69" fmla="*/ 187 h 391"/>
                <a:gd name="T70" fmla="*/ 205 w 391"/>
                <a:gd name="T71" fmla="*/ 88 h 391"/>
                <a:gd name="T72" fmla="*/ 303 w 391"/>
                <a:gd name="T73" fmla="*/ 204 h 391"/>
                <a:gd name="T74" fmla="*/ 187 w 391"/>
                <a:gd name="T75" fmla="*/ 30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1" h="391">
                  <a:moveTo>
                    <a:pt x="382" y="265"/>
                  </a:moveTo>
                  <a:cubicBezTo>
                    <a:pt x="391" y="229"/>
                    <a:pt x="391" y="229"/>
                    <a:pt x="391" y="229"/>
                  </a:cubicBezTo>
                  <a:cubicBezTo>
                    <a:pt x="349" y="204"/>
                    <a:pt x="349" y="204"/>
                    <a:pt x="349" y="204"/>
                  </a:cubicBezTo>
                  <a:cubicBezTo>
                    <a:pt x="350" y="184"/>
                    <a:pt x="348" y="166"/>
                    <a:pt x="342" y="148"/>
                  </a:cubicBezTo>
                  <a:cubicBezTo>
                    <a:pt x="376" y="113"/>
                    <a:pt x="376" y="113"/>
                    <a:pt x="376" y="113"/>
                  </a:cubicBezTo>
                  <a:cubicBezTo>
                    <a:pt x="357" y="81"/>
                    <a:pt x="357" y="81"/>
                    <a:pt x="357" y="81"/>
                  </a:cubicBezTo>
                  <a:cubicBezTo>
                    <a:pt x="310" y="93"/>
                    <a:pt x="310" y="93"/>
                    <a:pt x="310" y="93"/>
                  </a:cubicBezTo>
                  <a:cubicBezTo>
                    <a:pt x="297" y="79"/>
                    <a:pt x="282" y="67"/>
                    <a:pt x="266" y="59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04" y="42"/>
                    <a:pt x="204" y="42"/>
                    <a:pt x="204" y="42"/>
                  </a:cubicBezTo>
                  <a:cubicBezTo>
                    <a:pt x="185" y="41"/>
                    <a:pt x="166" y="44"/>
                    <a:pt x="148" y="50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79" y="94"/>
                    <a:pt x="68" y="109"/>
                    <a:pt x="59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207"/>
                    <a:pt x="44" y="226"/>
                    <a:pt x="50" y="243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94" y="312"/>
                    <a:pt x="110" y="324"/>
                    <a:pt x="126" y="333"/>
                  </a:cubicBezTo>
                  <a:cubicBezTo>
                    <a:pt x="127" y="381"/>
                    <a:pt x="127" y="381"/>
                    <a:pt x="127" y="381"/>
                  </a:cubicBezTo>
                  <a:cubicBezTo>
                    <a:pt x="163" y="391"/>
                    <a:pt x="163" y="391"/>
                    <a:pt x="163" y="391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207" y="350"/>
                    <a:pt x="226" y="347"/>
                    <a:pt x="243" y="342"/>
                  </a:cubicBezTo>
                  <a:cubicBezTo>
                    <a:pt x="278" y="376"/>
                    <a:pt x="278" y="376"/>
                    <a:pt x="278" y="376"/>
                  </a:cubicBezTo>
                  <a:cubicBezTo>
                    <a:pt x="311" y="357"/>
                    <a:pt x="311" y="357"/>
                    <a:pt x="311" y="357"/>
                  </a:cubicBezTo>
                  <a:cubicBezTo>
                    <a:pt x="299" y="310"/>
                    <a:pt x="299" y="310"/>
                    <a:pt x="299" y="310"/>
                  </a:cubicBezTo>
                  <a:cubicBezTo>
                    <a:pt x="312" y="297"/>
                    <a:pt x="324" y="282"/>
                    <a:pt x="333" y="265"/>
                  </a:cubicBezTo>
                  <a:lnTo>
                    <a:pt x="382" y="265"/>
                  </a:lnTo>
                  <a:close/>
                  <a:moveTo>
                    <a:pt x="187" y="303"/>
                  </a:moveTo>
                  <a:cubicBezTo>
                    <a:pt x="128" y="298"/>
                    <a:pt x="84" y="246"/>
                    <a:pt x="89" y="187"/>
                  </a:cubicBezTo>
                  <a:cubicBezTo>
                    <a:pt x="94" y="128"/>
                    <a:pt x="145" y="84"/>
                    <a:pt x="205" y="88"/>
                  </a:cubicBezTo>
                  <a:cubicBezTo>
                    <a:pt x="264" y="93"/>
                    <a:pt x="308" y="145"/>
                    <a:pt x="303" y="204"/>
                  </a:cubicBezTo>
                  <a:cubicBezTo>
                    <a:pt x="298" y="264"/>
                    <a:pt x="247" y="308"/>
                    <a:pt x="187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D048B9-2970-43E9-86B8-3446FD24D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8525" y="3984625"/>
              <a:ext cx="265113" cy="263525"/>
            </a:xfrm>
            <a:custGeom>
              <a:avLst/>
              <a:gdLst>
                <a:gd name="T0" fmla="*/ 59 w 118"/>
                <a:gd name="T1" fmla="*/ 118 h 118"/>
                <a:gd name="T2" fmla="*/ 118 w 118"/>
                <a:gd name="T3" fmla="*/ 59 h 118"/>
                <a:gd name="T4" fmla="*/ 59 w 118"/>
                <a:gd name="T5" fmla="*/ 0 h 118"/>
                <a:gd name="T6" fmla="*/ 0 w 118"/>
                <a:gd name="T7" fmla="*/ 59 h 118"/>
                <a:gd name="T8" fmla="*/ 59 w 118"/>
                <a:gd name="T9" fmla="*/ 118 h 118"/>
                <a:gd name="T10" fmla="*/ 59 w 118"/>
                <a:gd name="T11" fmla="*/ 84 h 118"/>
                <a:gd name="T12" fmla="*/ 35 w 118"/>
                <a:gd name="T13" fmla="*/ 59 h 118"/>
                <a:gd name="T14" fmla="*/ 59 w 118"/>
                <a:gd name="T15" fmla="*/ 34 h 118"/>
                <a:gd name="T16" fmla="*/ 84 w 118"/>
                <a:gd name="T17" fmla="*/ 59 h 118"/>
                <a:gd name="T18" fmla="*/ 59 w 118"/>
                <a:gd name="T19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118"/>
                  </a:moveTo>
                  <a:cubicBezTo>
                    <a:pt x="92" y="118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lose/>
                  <a:moveTo>
                    <a:pt x="59" y="84"/>
                  </a:moveTo>
                  <a:cubicBezTo>
                    <a:pt x="46" y="84"/>
                    <a:pt x="35" y="73"/>
                    <a:pt x="35" y="59"/>
                  </a:cubicBezTo>
                  <a:cubicBezTo>
                    <a:pt x="35" y="46"/>
                    <a:pt x="46" y="34"/>
                    <a:pt x="59" y="34"/>
                  </a:cubicBezTo>
                  <a:cubicBezTo>
                    <a:pt x="73" y="34"/>
                    <a:pt x="84" y="46"/>
                    <a:pt x="84" y="59"/>
                  </a:cubicBezTo>
                  <a:cubicBezTo>
                    <a:pt x="84" y="73"/>
                    <a:pt x="73" y="84"/>
                    <a:pt x="5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48C9B99-88CB-4C3E-98DC-4533BADA9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67" y="2671694"/>
            <a:ext cx="1143000" cy="1123950"/>
          </a:xfrm>
          <a:prstGeom prst="rect">
            <a:avLst/>
          </a:prstGeom>
        </p:spPr>
      </p:pic>
      <p:pic>
        <p:nvPicPr>
          <p:cNvPr id="17" name="Picture 3" descr="Resultado de imagem para spark streaming">
            <a:extLst>
              <a:ext uri="{FF2B5EF4-FFF2-40B4-BE49-F238E27FC236}">
                <a16:creationId xmlns:a16="http://schemas.microsoft.com/office/drawing/2014/main" id="{1C535868-7353-49E2-814E-3AD1743BD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72" y="2745905"/>
            <a:ext cx="1586488" cy="1173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048ED-F7AA-4D28-AC35-EEAF1231E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913" y="2734139"/>
            <a:ext cx="1009650" cy="1162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228B3B-0082-44AC-995D-C01097074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667" y="2974618"/>
            <a:ext cx="2286000" cy="647700"/>
          </a:xfrm>
          <a:prstGeom prst="rect">
            <a:avLst/>
          </a:prstGeom>
        </p:spPr>
      </p:pic>
      <p:pic>
        <p:nvPicPr>
          <p:cNvPr id="21" name="Picture 5" descr="Resultado de imagem para hive">
            <a:extLst>
              <a:ext uri="{FF2B5EF4-FFF2-40B4-BE49-F238E27FC236}">
                <a16:creationId xmlns:a16="http://schemas.microsoft.com/office/drawing/2014/main" id="{F3F860E2-D116-44B6-877D-74FF50EF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018" y="4153734"/>
            <a:ext cx="938570" cy="84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D86EB-1ECF-4F79-BA6B-07EEA1AD0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968" y="4692680"/>
            <a:ext cx="1183802" cy="129686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62E2593-4126-4BD8-822F-C6BDBB9C516B}"/>
              </a:ext>
            </a:extLst>
          </p:cNvPr>
          <p:cNvSpPr/>
          <p:nvPr/>
        </p:nvSpPr>
        <p:spPr>
          <a:xfrm>
            <a:off x="1922935" y="3096292"/>
            <a:ext cx="782346" cy="340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275B5249-A4C5-46B9-BE6E-496A0DB27477}"/>
              </a:ext>
            </a:extLst>
          </p:cNvPr>
          <p:cNvSpPr/>
          <p:nvPr/>
        </p:nvSpPr>
        <p:spPr>
          <a:xfrm>
            <a:off x="5063754" y="4055719"/>
            <a:ext cx="294122" cy="5996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106008F-A9FE-43BE-94B5-AE522D5B1C76}"/>
              </a:ext>
            </a:extLst>
          </p:cNvPr>
          <p:cNvSpPr/>
          <p:nvPr/>
        </p:nvSpPr>
        <p:spPr>
          <a:xfrm>
            <a:off x="3492147" y="3063436"/>
            <a:ext cx="782346" cy="340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AF41DF8-D0E9-4824-A2F0-DC7E81A46ABB}"/>
              </a:ext>
            </a:extLst>
          </p:cNvPr>
          <p:cNvSpPr/>
          <p:nvPr/>
        </p:nvSpPr>
        <p:spPr>
          <a:xfrm>
            <a:off x="6167258" y="3096292"/>
            <a:ext cx="782346" cy="340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6A5FD73-3677-43FB-BE67-E85175670535}"/>
              </a:ext>
            </a:extLst>
          </p:cNvPr>
          <p:cNvSpPr/>
          <p:nvPr/>
        </p:nvSpPr>
        <p:spPr>
          <a:xfrm>
            <a:off x="7821181" y="3544800"/>
            <a:ext cx="294122" cy="510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17" descr="Imagem relacionada">
            <a:extLst>
              <a:ext uri="{FF2B5EF4-FFF2-40B4-BE49-F238E27FC236}">
                <a16:creationId xmlns:a16="http://schemas.microsoft.com/office/drawing/2014/main" id="{8C0A55EF-4642-4924-8542-1B42A17F5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11727" r="5755" b="11100"/>
          <a:stretch/>
        </p:blipFill>
        <p:spPr bwMode="auto">
          <a:xfrm>
            <a:off x="9797270" y="4078706"/>
            <a:ext cx="1636110" cy="994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2653F0-977B-450D-8C2A-ED68C11B3563}"/>
              </a:ext>
            </a:extLst>
          </p:cNvPr>
          <p:cNvSpPr txBox="1"/>
          <p:nvPr/>
        </p:nvSpPr>
        <p:spPr>
          <a:xfrm>
            <a:off x="4262121" y="5989541"/>
            <a:ext cx="228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Sentimental </a:t>
            </a:r>
            <a:r>
              <a:rPr lang="es-CO" dirty="0" err="1"/>
              <a:t>Analysis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7C3EA1-DB06-4984-A199-FA7E63F306B6}"/>
              </a:ext>
            </a:extLst>
          </p:cNvPr>
          <p:cNvSpPr txBox="1"/>
          <p:nvPr/>
        </p:nvSpPr>
        <p:spPr>
          <a:xfrm>
            <a:off x="5954775" y="64780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DD05F73A-23AB-466B-8569-C7863B6FCE0F}"/>
              </a:ext>
            </a:extLst>
          </p:cNvPr>
          <p:cNvSpPr/>
          <p:nvPr/>
        </p:nvSpPr>
        <p:spPr>
          <a:xfrm>
            <a:off x="8820336" y="4476240"/>
            <a:ext cx="741186" cy="2783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8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5" grpId="0" animBg="1"/>
      <p:bldP spid="26" grpId="0" animBg="1"/>
      <p:bldP spid="16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B664BA7-9B42-4B7A-A90E-F041269601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Technologies </a:t>
            </a:r>
            <a:r>
              <a:rPr lang="en-US" sz="3200" dirty="0">
                <a:latin typeface="+mj-lt"/>
              </a:rPr>
              <a:t>used</a:t>
            </a:r>
            <a:endParaRPr lang="en-US" sz="3600" dirty="0">
              <a:latin typeface="+mj-lt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93542F45-F86D-4BFB-AD3C-F3569FF9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07753" y="1287761"/>
            <a:ext cx="369204" cy="33408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F335A2-FCEA-482E-AF80-46BFB511CD58}"/>
              </a:ext>
            </a:extLst>
          </p:cNvPr>
          <p:cNvSpPr txBox="1"/>
          <p:nvPr/>
        </p:nvSpPr>
        <p:spPr>
          <a:xfrm>
            <a:off x="2434771" y="1389747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Spark Streaming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66ED090-369C-490D-887B-19C18EA591E3}"/>
              </a:ext>
            </a:extLst>
          </p:cNvPr>
          <p:cNvSpPr txBox="1"/>
          <p:nvPr/>
        </p:nvSpPr>
        <p:spPr>
          <a:xfrm>
            <a:off x="2434771" y="1854368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Python 3.5.1, </a:t>
            </a:r>
            <a:r>
              <a:rPr lang="en-US" dirty="0" err="1"/>
              <a:t>PySpark</a:t>
            </a:r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E125C24-E68B-430E-AB26-898D61631B1B}"/>
              </a:ext>
            </a:extLst>
          </p:cNvPr>
          <p:cNvSpPr txBox="1"/>
          <p:nvPr/>
        </p:nvSpPr>
        <p:spPr>
          <a:xfrm>
            <a:off x="2434771" y="2879753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Cloudera/Centos, HBase, Hive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9FF4A209-6BAD-4B47-BF8D-2B844BFC3C65}"/>
              </a:ext>
            </a:extLst>
          </p:cNvPr>
          <p:cNvSpPr txBox="1"/>
          <p:nvPr/>
        </p:nvSpPr>
        <p:spPr>
          <a:xfrm>
            <a:off x="2434771" y="3372747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 err="1"/>
              <a:t>TextBlob</a:t>
            </a:r>
            <a:r>
              <a:rPr lang="en-US" dirty="0"/>
              <a:t> Library for Sentimental Analysis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1067B-6E20-4B30-9309-C274E05E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561" y="3416637"/>
            <a:ext cx="4285856" cy="312227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5B131FD-38B8-4FCE-9D9D-04AE0905A352}"/>
              </a:ext>
            </a:extLst>
          </p:cNvPr>
          <p:cNvSpPr txBox="1"/>
          <p:nvPr/>
        </p:nvSpPr>
        <p:spPr>
          <a:xfrm>
            <a:off x="2434770" y="3900683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MS Power BI for visualization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2578D69-67C7-4878-A431-BB35241922A5}"/>
              </a:ext>
            </a:extLst>
          </p:cNvPr>
          <p:cNvSpPr txBox="1"/>
          <p:nvPr/>
        </p:nvSpPr>
        <p:spPr>
          <a:xfrm>
            <a:off x="2434769" y="4413352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Simba ODBC Driver for Hive</a:t>
            </a:r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62DFC9FB-21FA-4FAC-9CE0-114ADE69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9946" y="1833847"/>
            <a:ext cx="369204" cy="33408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DFB5F450-44E4-442C-A7DA-9A21D47D5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07754" y="2860366"/>
            <a:ext cx="369204" cy="33408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Diamond 104">
            <a:extLst>
              <a:ext uri="{FF2B5EF4-FFF2-40B4-BE49-F238E27FC236}">
                <a16:creationId xmlns:a16="http://schemas.microsoft.com/office/drawing/2014/main" id="{B26E92C2-B6D3-4E67-A4A7-4E16235AF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07754" y="3431886"/>
            <a:ext cx="369204" cy="33408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iamond 105">
            <a:extLst>
              <a:ext uri="{FF2B5EF4-FFF2-40B4-BE49-F238E27FC236}">
                <a16:creationId xmlns:a16="http://schemas.microsoft.com/office/drawing/2014/main" id="{A5569FAB-E8DC-4781-B349-BA1E8C2FB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07754" y="3883162"/>
            <a:ext cx="369204" cy="33408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iamond 106">
            <a:extLst>
              <a:ext uri="{FF2B5EF4-FFF2-40B4-BE49-F238E27FC236}">
                <a16:creationId xmlns:a16="http://schemas.microsoft.com/office/drawing/2014/main" id="{100A0547-AEC3-475F-A653-32C64CBF4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73984" y="4364020"/>
            <a:ext cx="369204" cy="33408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7AC11A9-94C9-4C6F-B781-06D1D08A0BB9}"/>
              </a:ext>
            </a:extLst>
          </p:cNvPr>
          <p:cNvSpPr txBox="1"/>
          <p:nvPr/>
        </p:nvSpPr>
        <p:spPr>
          <a:xfrm>
            <a:off x="2434768" y="2338786"/>
            <a:ext cx="3860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Apache Kafka</a:t>
            </a:r>
          </a:p>
        </p:txBody>
      </p:sp>
      <p:sp>
        <p:nvSpPr>
          <p:cNvPr id="109" name="Diamond 108">
            <a:extLst>
              <a:ext uri="{FF2B5EF4-FFF2-40B4-BE49-F238E27FC236}">
                <a16:creationId xmlns:a16="http://schemas.microsoft.com/office/drawing/2014/main" id="{E9ECDFB8-E8F6-401D-AC32-34E0A0C12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07753" y="2345970"/>
            <a:ext cx="369204" cy="33408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0D8B0E-DD86-41C9-8C0D-DECB2C55A5D8}"/>
              </a:ext>
            </a:extLst>
          </p:cNvPr>
          <p:cNvSpPr txBox="1"/>
          <p:nvPr/>
        </p:nvSpPr>
        <p:spPr>
          <a:xfrm>
            <a:off x="5954775" y="647809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61352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B664BA7-9B42-4B7A-A90E-F041269601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MS </a:t>
            </a:r>
            <a:r>
              <a:rPr lang="en-US" sz="3200" b="1" dirty="0">
                <a:latin typeface="+mj-lt"/>
              </a:rPr>
              <a:t>Power BI</a:t>
            </a:r>
            <a:endParaRPr lang="en-US" sz="3600" b="1" dirty="0">
              <a:latin typeface="+mj-lt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8A3DE7-36D7-4A83-A7B3-D18BFD861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66614" y="5454947"/>
            <a:ext cx="741186" cy="741186"/>
            <a:chOff x="6388100" y="3249613"/>
            <a:chExt cx="779463" cy="779462"/>
          </a:xfrm>
          <a:solidFill>
            <a:srgbClr val="DADFE1"/>
          </a:solidFill>
          <a:effectLst/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2527C5EB-2C70-488D-8C1F-9C30C71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8100" y="3249613"/>
              <a:ext cx="779463" cy="779462"/>
            </a:xfrm>
            <a:custGeom>
              <a:avLst/>
              <a:gdLst>
                <a:gd name="T0" fmla="*/ 337 w 348"/>
                <a:gd name="T1" fmla="*/ 251 h 348"/>
                <a:gd name="T2" fmla="*/ 348 w 348"/>
                <a:gd name="T3" fmla="*/ 219 h 348"/>
                <a:gd name="T4" fmla="*/ 312 w 348"/>
                <a:gd name="T5" fmla="*/ 193 h 348"/>
                <a:gd name="T6" fmla="*/ 310 w 348"/>
                <a:gd name="T7" fmla="*/ 142 h 348"/>
                <a:gd name="T8" fmla="*/ 343 w 348"/>
                <a:gd name="T9" fmla="*/ 113 h 348"/>
                <a:gd name="T10" fmla="*/ 329 w 348"/>
                <a:gd name="T11" fmla="*/ 83 h 348"/>
                <a:gd name="T12" fmla="*/ 285 w 348"/>
                <a:gd name="T13" fmla="*/ 90 h 348"/>
                <a:gd name="T14" fmla="*/ 248 w 348"/>
                <a:gd name="T15" fmla="*/ 56 h 348"/>
                <a:gd name="T16" fmla="*/ 251 w 348"/>
                <a:gd name="T17" fmla="*/ 12 h 348"/>
                <a:gd name="T18" fmla="*/ 219 w 348"/>
                <a:gd name="T19" fmla="*/ 0 h 348"/>
                <a:gd name="T20" fmla="*/ 193 w 348"/>
                <a:gd name="T21" fmla="*/ 37 h 348"/>
                <a:gd name="T22" fmla="*/ 142 w 348"/>
                <a:gd name="T23" fmla="*/ 39 h 348"/>
                <a:gd name="T24" fmla="*/ 113 w 348"/>
                <a:gd name="T25" fmla="*/ 6 h 348"/>
                <a:gd name="T26" fmla="*/ 83 w 348"/>
                <a:gd name="T27" fmla="*/ 20 h 348"/>
                <a:gd name="T28" fmla="*/ 90 w 348"/>
                <a:gd name="T29" fmla="*/ 64 h 348"/>
                <a:gd name="T30" fmla="*/ 56 w 348"/>
                <a:gd name="T31" fmla="*/ 101 h 348"/>
                <a:gd name="T32" fmla="*/ 12 w 348"/>
                <a:gd name="T33" fmla="*/ 98 h 348"/>
                <a:gd name="T34" fmla="*/ 0 w 348"/>
                <a:gd name="T35" fmla="*/ 130 h 348"/>
                <a:gd name="T36" fmla="*/ 37 w 348"/>
                <a:gd name="T37" fmla="*/ 156 h 348"/>
                <a:gd name="T38" fmla="*/ 39 w 348"/>
                <a:gd name="T39" fmla="*/ 207 h 348"/>
                <a:gd name="T40" fmla="*/ 6 w 348"/>
                <a:gd name="T41" fmla="*/ 236 h 348"/>
                <a:gd name="T42" fmla="*/ 20 w 348"/>
                <a:gd name="T43" fmla="*/ 266 h 348"/>
                <a:gd name="T44" fmla="*/ 64 w 348"/>
                <a:gd name="T45" fmla="*/ 259 h 348"/>
                <a:gd name="T46" fmla="*/ 102 w 348"/>
                <a:gd name="T47" fmla="*/ 293 h 348"/>
                <a:gd name="T48" fmla="*/ 99 w 348"/>
                <a:gd name="T49" fmla="*/ 337 h 348"/>
                <a:gd name="T50" fmla="*/ 130 w 348"/>
                <a:gd name="T51" fmla="*/ 348 h 348"/>
                <a:gd name="T52" fmla="*/ 156 w 348"/>
                <a:gd name="T53" fmla="*/ 312 h 348"/>
                <a:gd name="T54" fmla="*/ 206 w 348"/>
                <a:gd name="T55" fmla="*/ 310 h 348"/>
                <a:gd name="T56" fmla="*/ 236 w 348"/>
                <a:gd name="T57" fmla="*/ 343 h 348"/>
                <a:gd name="T58" fmla="*/ 266 w 348"/>
                <a:gd name="T59" fmla="*/ 329 h 348"/>
                <a:gd name="T60" fmla="*/ 259 w 348"/>
                <a:gd name="T61" fmla="*/ 285 h 348"/>
                <a:gd name="T62" fmla="*/ 293 w 348"/>
                <a:gd name="T63" fmla="*/ 248 h 348"/>
                <a:gd name="T64" fmla="*/ 337 w 348"/>
                <a:gd name="T65" fmla="*/ 251 h 348"/>
                <a:gd name="T66" fmla="*/ 159 w 348"/>
                <a:gd name="T67" fmla="*/ 271 h 348"/>
                <a:gd name="T68" fmla="*/ 78 w 348"/>
                <a:gd name="T69" fmla="*/ 159 h 348"/>
                <a:gd name="T70" fmla="*/ 190 w 348"/>
                <a:gd name="T71" fmla="*/ 78 h 348"/>
                <a:gd name="T72" fmla="*/ 271 w 348"/>
                <a:gd name="T73" fmla="*/ 190 h 348"/>
                <a:gd name="T74" fmla="*/ 159 w 348"/>
                <a:gd name="T75" fmla="*/ 27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8" h="348">
                  <a:moveTo>
                    <a:pt x="337" y="251"/>
                  </a:moveTo>
                  <a:cubicBezTo>
                    <a:pt x="348" y="219"/>
                    <a:pt x="348" y="219"/>
                    <a:pt x="348" y="219"/>
                  </a:cubicBezTo>
                  <a:cubicBezTo>
                    <a:pt x="312" y="193"/>
                    <a:pt x="312" y="193"/>
                    <a:pt x="312" y="193"/>
                  </a:cubicBezTo>
                  <a:cubicBezTo>
                    <a:pt x="315" y="176"/>
                    <a:pt x="314" y="159"/>
                    <a:pt x="310" y="142"/>
                  </a:cubicBezTo>
                  <a:cubicBezTo>
                    <a:pt x="343" y="113"/>
                    <a:pt x="343" y="113"/>
                    <a:pt x="343" y="113"/>
                  </a:cubicBezTo>
                  <a:cubicBezTo>
                    <a:pt x="329" y="83"/>
                    <a:pt x="329" y="83"/>
                    <a:pt x="329" y="83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75" y="77"/>
                    <a:pt x="262" y="65"/>
                    <a:pt x="248" y="56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76" y="34"/>
                    <a:pt x="159" y="35"/>
                    <a:pt x="142" y="39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77" y="74"/>
                    <a:pt x="65" y="87"/>
                    <a:pt x="56" y="10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4" y="173"/>
                    <a:pt x="35" y="190"/>
                    <a:pt x="39" y="20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64" y="259"/>
                    <a:pt x="64" y="259"/>
                    <a:pt x="64" y="259"/>
                  </a:cubicBezTo>
                  <a:cubicBezTo>
                    <a:pt x="74" y="272"/>
                    <a:pt x="87" y="284"/>
                    <a:pt x="102" y="293"/>
                  </a:cubicBezTo>
                  <a:cubicBezTo>
                    <a:pt x="99" y="337"/>
                    <a:pt x="99" y="337"/>
                    <a:pt x="99" y="337"/>
                  </a:cubicBezTo>
                  <a:cubicBezTo>
                    <a:pt x="130" y="348"/>
                    <a:pt x="130" y="348"/>
                    <a:pt x="130" y="348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73" y="315"/>
                    <a:pt x="190" y="314"/>
                    <a:pt x="206" y="310"/>
                  </a:cubicBezTo>
                  <a:cubicBezTo>
                    <a:pt x="236" y="343"/>
                    <a:pt x="236" y="343"/>
                    <a:pt x="236" y="343"/>
                  </a:cubicBezTo>
                  <a:cubicBezTo>
                    <a:pt x="266" y="329"/>
                    <a:pt x="266" y="329"/>
                    <a:pt x="266" y="329"/>
                  </a:cubicBezTo>
                  <a:cubicBezTo>
                    <a:pt x="259" y="285"/>
                    <a:pt x="259" y="285"/>
                    <a:pt x="259" y="285"/>
                  </a:cubicBezTo>
                  <a:cubicBezTo>
                    <a:pt x="272" y="275"/>
                    <a:pt x="284" y="262"/>
                    <a:pt x="293" y="248"/>
                  </a:cubicBezTo>
                  <a:lnTo>
                    <a:pt x="337" y="251"/>
                  </a:lnTo>
                  <a:close/>
                  <a:moveTo>
                    <a:pt x="159" y="271"/>
                  </a:moveTo>
                  <a:cubicBezTo>
                    <a:pt x="106" y="262"/>
                    <a:pt x="70" y="212"/>
                    <a:pt x="78" y="159"/>
                  </a:cubicBezTo>
                  <a:cubicBezTo>
                    <a:pt x="87" y="106"/>
                    <a:pt x="137" y="70"/>
                    <a:pt x="190" y="78"/>
                  </a:cubicBezTo>
                  <a:cubicBezTo>
                    <a:pt x="243" y="87"/>
                    <a:pt x="279" y="137"/>
                    <a:pt x="271" y="190"/>
                  </a:cubicBezTo>
                  <a:cubicBezTo>
                    <a:pt x="262" y="243"/>
                    <a:pt x="212" y="279"/>
                    <a:pt x="159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25D13600-7C63-4E00-BE64-78E3EC676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800" y="3514725"/>
              <a:ext cx="250825" cy="250825"/>
            </a:xfrm>
            <a:custGeom>
              <a:avLst/>
              <a:gdLst>
                <a:gd name="T0" fmla="*/ 51 w 112"/>
                <a:gd name="T1" fmla="*/ 109 h 112"/>
                <a:gd name="T2" fmla="*/ 109 w 112"/>
                <a:gd name="T3" fmla="*/ 60 h 112"/>
                <a:gd name="T4" fmla="*/ 60 w 112"/>
                <a:gd name="T5" fmla="*/ 3 h 112"/>
                <a:gd name="T6" fmla="*/ 2 w 112"/>
                <a:gd name="T7" fmla="*/ 52 h 112"/>
                <a:gd name="T8" fmla="*/ 51 w 112"/>
                <a:gd name="T9" fmla="*/ 109 h 112"/>
                <a:gd name="T10" fmla="*/ 54 w 112"/>
                <a:gd name="T11" fmla="*/ 78 h 112"/>
                <a:gd name="T12" fmla="*/ 34 w 112"/>
                <a:gd name="T13" fmla="*/ 54 h 112"/>
                <a:gd name="T14" fmla="*/ 58 w 112"/>
                <a:gd name="T15" fmla="*/ 34 h 112"/>
                <a:gd name="T16" fmla="*/ 78 w 112"/>
                <a:gd name="T17" fmla="*/ 58 h 112"/>
                <a:gd name="T18" fmla="*/ 54 w 112"/>
                <a:gd name="T19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1" y="109"/>
                  </a:moveTo>
                  <a:cubicBezTo>
                    <a:pt x="81" y="112"/>
                    <a:pt x="107" y="90"/>
                    <a:pt x="109" y="60"/>
                  </a:cubicBezTo>
                  <a:cubicBezTo>
                    <a:pt x="112" y="31"/>
                    <a:pt x="90" y="5"/>
                    <a:pt x="60" y="3"/>
                  </a:cubicBezTo>
                  <a:cubicBezTo>
                    <a:pt x="31" y="0"/>
                    <a:pt x="5" y="22"/>
                    <a:pt x="2" y="52"/>
                  </a:cubicBezTo>
                  <a:cubicBezTo>
                    <a:pt x="0" y="81"/>
                    <a:pt x="22" y="107"/>
                    <a:pt x="51" y="109"/>
                  </a:cubicBezTo>
                  <a:close/>
                  <a:moveTo>
                    <a:pt x="54" y="78"/>
                  </a:moveTo>
                  <a:cubicBezTo>
                    <a:pt x="42" y="77"/>
                    <a:pt x="33" y="66"/>
                    <a:pt x="34" y="54"/>
                  </a:cubicBezTo>
                  <a:cubicBezTo>
                    <a:pt x="35" y="42"/>
                    <a:pt x="45" y="33"/>
                    <a:pt x="58" y="34"/>
                  </a:cubicBezTo>
                  <a:cubicBezTo>
                    <a:pt x="70" y="35"/>
                    <a:pt x="79" y="46"/>
                    <a:pt x="78" y="58"/>
                  </a:cubicBezTo>
                  <a:cubicBezTo>
                    <a:pt x="77" y="70"/>
                    <a:pt x="66" y="79"/>
                    <a:pt x="5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36A599-28EF-451F-9790-E3B082620DB6}"/>
              </a:ext>
            </a:extLst>
          </p:cNvPr>
          <p:cNvSpPr txBox="1"/>
          <p:nvPr/>
        </p:nvSpPr>
        <p:spPr>
          <a:xfrm>
            <a:off x="5954775" y="647809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B0943B-75BF-4B2C-9CBA-39F23A2CE4E3}"/>
              </a:ext>
            </a:extLst>
          </p:cNvPr>
          <p:cNvSpPr txBox="1"/>
          <p:nvPr/>
        </p:nvSpPr>
        <p:spPr>
          <a:xfrm>
            <a:off x="1130518" y="772867"/>
            <a:ext cx="10223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business analytics Visualizer provided by Microsoft. It provides interactive visualizations with self-service business intelligence capabilities, where end users can create reports and dashboards by themselves, without having to depend on IT staff.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90FAF-1C1C-43D3-9A8E-91F8B2023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499" y="1696197"/>
            <a:ext cx="8781863" cy="490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61323"/>
            <a:ext cx="9264193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Demo: </a:t>
            </a:r>
            <a:r>
              <a:rPr lang="en-US" sz="3600" b="1" dirty="0"/>
              <a:t>Dashboard + Streaming</a:t>
            </a:r>
            <a:endParaRPr lang="en-US" sz="36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75B20-06F9-4CDB-9D8A-E0D11937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86" y="940753"/>
            <a:ext cx="8309053" cy="5415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EBD9CF-710B-4F0B-A889-980B82D75F36}"/>
              </a:ext>
            </a:extLst>
          </p:cNvPr>
          <p:cNvSpPr txBox="1"/>
          <p:nvPr/>
        </p:nvSpPr>
        <p:spPr>
          <a:xfrm>
            <a:off x="5954775" y="64780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0714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B664BA7-9B42-4B7A-A90E-F041269601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Spark </a:t>
            </a:r>
            <a:r>
              <a:rPr lang="en-US" sz="3200" b="1" dirty="0">
                <a:latin typeface="+mj-lt"/>
              </a:rPr>
              <a:t>SQL</a:t>
            </a:r>
            <a:endParaRPr lang="en-US" sz="3600" b="1" dirty="0">
              <a:latin typeface="+mj-lt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8A3DE7-36D7-4A83-A7B3-D18BFD861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66614" y="5454947"/>
            <a:ext cx="741186" cy="741186"/>
            <a:chOff x="6388100" y="3249613"/>
            <a:chExt cx="779463" cy="779462"/>
          </a:xfrm>
          <a:solidFill>
            <a:srgbClr val="DADFE1"/>
          </a:solidFill>
          <a:effectLst/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2527C5EB-2C70-488D-8C1F-9C30C71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8100" y="3249613"/>
              <a:ext cx="779463" cy="779462"/>
            </a:xfrm>
            <a:custGeom>
              <a:avLst/>
              <a:gdLst>
                <a:gd name="T0" fmla="*/ 337 w 348"/>
                <a:gd name="T1" fmla="*/ 251 h 348"/>
                <a:gd name="T2" fmla="*/ 348 w 348"/>
                <a:gd name="T3" fmla="*/ 219 h 348"/>
                <a:gd name="T4" fmla="*/ 312 w 348"/>
                <a:gd name="T5" fmla="*/ 193 h 348"/>
                <a:gd name="T6" fmla="*/ 310 w 348"/>
                <a:gd name="T7" fmla="*/ 142 h 348"/>
                <a:gd name="T8" fmla="*/ 343 w 348"/>
                <a:gd name="T9" fmla="*/ 113 h 348"/>
                <a:gd name="T10" fmla="*/ 329 w 348"/>
                <a:gd name="T11" fmla="*/ 83 h 348"/>
                <a:gd name="T12" fmla="*/ 285 w 348"/>
                <a:gd name="T13" fmla="*/ 90 h 348"/>
                <a:gd name="T14" fmla="*/ 248 w 348"/>
                <a:gd name="T15" fmla="*/ 56 h 348"/>
                <a:gd name="T16" fmla="*/ 251 w 348"/>
                <a:gd name="T17" fmla="*/ 12 h 348"/>
                <a:gd name="T18" fmla="*/ 219 w 348"/>
                <a:gd name="T19" fmla="*/ 0 h 348"/>
                <a:gd name="T20" fmla="*/ 193 w 348"/>
                <a:gd name="T21" fmla="*/ 37 h 348"/>
                <a:gd name="T22" fmla="*/ 142 w 348"/>
                <a:gd name="T23" fmla="*/ 39 h 348"/>
                <a:gd name="T24" fmla="*/ 113 w 348"/>
                <a:gd name="T25" fmla="*/ 6 h 348"/>
                <a:gd name="T26" fmla="*/ 83 w 348"/>
                <a:gd name="T27" fmla="*/ 20 h 348"/>
                <a:gd name="T28" fmla="*/ 90 w 348"/>
                <a:gd name="T29" fmla="*/ 64 h 348"/>
                <a:gd name="T30" fmla="*/ 56 w 348"/>
                <a:gd name="T31" fmla="*/ 101 h 348"/>
                <a:gd name="T32" fmla="*/ 12 w 348"/>
                <a:gd name="T33" fmla="*/ 98 h 348"/>
                <a:gd name="T34" fmla="*/ 0 w 348"/>
                <a:gd name="T35" fmla="*/ 130 h 348"/>
                <a:gd name="T36" fmla="*/ 37 w 348"/>
                <a:gd name="T37" fmla="*/ 156 h 348"/>
                <a:gd name="T38" fmla="*/ 39 w 348"/>
                <a:gd name="T39" fmla="*/ 207 h 348"/>
                <a:gd name="T40" fmla="*/ 6 w 348"/>
                <a:gd name="T41" fmla="*/ 236 h 348"/>
                <a:gd name="T42" fmla="*/ 20 w 348"/>
                <a:gd name="T43" fmla="*/ 266 h 348"/>
                <a:gd name="T44" fmla="*/ 64 w 348"/>
                <a:gd name="T45" fmla="*/ 259 h 348"/>
                <a:gd name="T46" fmla="*/ 102 w 348"/>
                <a:gd name="T47" fmla="*/ 293 h 348"/>
                <a:gd name="T48" fmla="*/ 99 w 348"/>
                <a:gd name="T49" fmla="*/ 337 h 348"/>
                <a:gd name="T50" fmla="*/ 130 w 348"/>
                <a:gd name="T51" fmla="*/ 348 h 348"/>
                <a:gd name="T52" fmla="*/ 156 w 348"/>
                <a:gd name="T53" fmla="*/ 312 h 348"/>
                <a:gd name="T54" fmla="*/ 206 w 348"/>
                <a:gd name="T55" fmla="*/ 310 h 348"/>
                <a:gd name="T56" fmla="*/ 236 w 348"/>
                <a:gd name="T57" fmla="*/ 343 h 348"/>
                <a:gd name="T58" fmla="*/ 266 w 348"/>
                <a:gd name="T59" fmla="*/ 329 h 348"/>
                <a:gd name="T60" fmla="*/ 259 w 348"/>
                <a:gd name="T61" fmla="*/ 285 h 348"/>
                <a:gd name="T62" fmla="*/ 293 w 348"/>
                <a:gd name="T63" fmla="*/ 248 h 348"/>
                <a:gd name="T64" fmla="*/ 337 w 348"/>
                <a:gd name="T65" fmla="*/ 251 h 348"/>
                <a:gd name="T66" fmla="*/ 159 w 348"/>
                <a:gd name="T67" fmla="*/ 271 h 348"/>
                <a:gd name="T68" fmla="*/ 78 w 348"/>
                <a:gd name="T69" fmla="*/ 159 h 348"/>
                <a:gd name="T70" fmla="*/ 190 w 348"/>
                <a:gd name="T71" fmla="*/ 78 h 348"/>
                <a:gd name="T72" fmla="*/ 271 w 348"/>
                <a:gd name="T73" fmla="*/ 190 h 348"/>
                <a:gd name="T74" fmla="*/ 159 w 348"/>
                <a:gd name="T75" fmla="*/ 27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8" h="348">
                  <a:moveTo>
                    <a:pt x="337" y="251"/>
                  </a:moveTo>
                  <a:cubicBezTo>
                    <a:pt x="348" y="219"/>
                    <a:pt x="348" y="219"/>
                    <a:pt x="348" y="219"/>
                  </a:cubicBezTo>
                  <a:cubicBezTo>
                    <a:pt x="312" y="193"/>
                    <a:pt x="312" y="193"/>
                    <a:pt x="312" y="193"/>
                  </a:cubicBezTo>
                  <a:cubicBezTo>
                    <a:pt x="315" y="176"/>
                    <a:pt x="314" y="159"/>
                    <a:pt x="310" y="142"/>
                  </a:cubicBezTo>
                  <a:cubicBezTo>
                    <a:pt x="343" y="113"/>
                    <a:pt x="343" y="113"/>
                    <a:pt x="343" y="113"/>
                  </a:cubicBezTo>
                  <a:cubicBezTo>
                    <a:pt x="329" y="83"/>
                    <a:pt x="329" y="83"/>
                    <a:pt x="329" y="83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75" y="77"/>
                    <a:pt x="262" y="65"/>
                    <a:pt x="248" y="56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76" y="34"/>
                    <a:pt x="159" y="35"/>
                    <a:pt x="142" y="39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77" y="74"/>
                    <a:pt x="65" y="87"/>
                    <a:pt x="56" y="10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4" y="173"/>
                    <a:pt x="35" y="190"/>
                    <a:pt x="39" y="20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64" y="259"/>
                    <a:pt x="64" y="259"/>
                    <a:pt x="64" y="259"/>
                  </a:cubicBezTo>
                  <a:cubicBezTo>
                    <a:pt x="74" y="272"/>
                    <a:pt x="87" y="284"/>
                    <a:pt x="102" y="293"/>
                  </a:cubicBezTo>
                  <a:cubicBezTo>
                    <a:pt x="99" y="337"/>
                    <a:pt x="99" y="337"/>
                    <a:pt x="99" y="337"/>
                  </a:cubicBezTo>
                  <a:cubicBezTo>
                    <a:pt x="130" y="348"/>
                    <a:pt x="130" y="348"/>
                    <a:pt x="130" y="348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73" y="315"/>
                    <a:pt x="190" y="314"/>
                    <a:pt x="206" y="310"/>
                  </a:cubicBezTo>
                  <a:cubicBezTo>
                    <a:pt x="236" y="343"/>
                    <a:pt x="236" y="343"/>
                    <a:pt x="236" y="343"/>
                  </a:cubicBezTo>
                  <a:cubicBezTo>
                    <a:pt x="266" y="329"/>
                    <a:pt x="266" y="329"/>
                    <a:pt x="266" y="329"/>
                  </a:cubicBezTo>
                  <a:cubicBezTo>
                    <a:pt x="259" y="285"/>
                    <a:pt x="259" y="285"/>
                    <a:pt x="259" y="285"/>
                  </a:cubicBezTo>
                  <a:cubicBezTo>
                    <a:pt x="272" y="275"/>
                    <a:pt x="284" y="262"/>
                    <a:pt x="293" y="248"/>
                  </a:cubicBezTo>
                  <a:lnTo>
                    <a:pt x="337" y="251"/>
                  </a:lnTo>
                  <a:close/>
                  <a:moveTo>
                    <a:pt x="159" y="271"/>
                  </a:moveTo>
                  <a:cubicBezTo>
                    <a:pt x="106" y="262"/>
                    <a:pt x="70" y="212"/>
                    <a:pt x="78" y="159"/>
                  </a:cubicBezTo>
                  <a:cubicBezTo>
                    <a:pt x="87" y="106"/>
                    <a:pt x="137" y="70"/>
                    <a:pt x="190" y="78"/>
                  </a:cubicBezTo>
                  <a:cubicBezTo>
                    <a:pt x="243" y="87"/>
                    <a:pt x="279" y="137"/>
                    <a:pt x="271" y="190"/>
                  </a:cubicBezTo>
                  <a:cubicBezTo>
                    <a:pt x="262" y="243"/>
                    <a:pt x="212" y="279"/>
                    <a:pt x="159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25D13600-7C63-4E00-BE64-78E3EC676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800" y="3514725"/>
              <a:ext cx="250825" cy="250825"/>
            </a:xfrm>
            <a:custGeom>
              <a:avLst/>
              <a:gdLst>
                <a:gd name="T0" fmla="*/ 51 w 112"/>
                <a:gd name="T1" fmla="*/ 109 h 112"/>
                <a:gd name="T2" fmla="*/ 109 w 112"/>
                <a:gd name="T3" fmla="*/ 60 h 112"/>
                <a:gd name="T4" fmla="*/ 60 w 112"/>
                <a:gd name="T5" fmla="*/ 3 h 112"/>
                <a:gd name="T6" fmla="*/ 2 w 112"/>
                <a:gd name="T7" fmla="*/ 52 h 112"/>
                <a:gd name="T8" fmla="*/ 51 w 112"/>
                <a:gd name="T9" fmla="*/ 109 h 112"/>
                <a:gd name="T10" fmla="*/ 54 w 112"/>
                <a:gd name="T11" fmla="*/ 78 h 112"/>
                <a:gd name="T12" fmla="*/ 34 w 112"/>
                <a:gd name="T13" fmla="*/ 54 h 112"/>
                <a:gd name="T14" fmla="*/ 58 w 112"/>
                <a:gd name="T15" fmla="*/ 34 h 112"/>
                <a:gd name="T16" fmla="*/ 78 w 112"/>
                <a:gd name="T17" fmla="*/ 58 h 112"/>
                <a:gd name="T18" fmla="*/ 54 w 112"/>
                <a:gd name="T19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1" y="109"/>
                  </a:moveTo>
                  <a:cubicBezTo>
                    <a:pt x="81" y="112"/>
                    <a:pt x="107" y="90"/>
                    <a:pt x="109" y="60"/>
                  </a:cubicBezTo>
                  <a:cubicBezTo>
                    <a:pt x="112" y="31"/>
                    <a:pt x="90" y="5"/>
                    <a:pt x="60" y="3"/>
                  </a:cubicBezTo>
                  <a:cubicBezTo>
                    <a:pt x="31" y="0"/>
                    <a:pt x="5" y="22"/>
                    <a:pt x="2" y="52"/>
                  </a:cubicBezTo>
                  <a:cubicBezTo>
                    <a:pt x="0" y="81"/>
                    <a:pt x="22" y="107"/>
                    <a:pt x="51" y="109"/>
                  </a:cubicBezTo>
                  <a:close/>
                  <a:moveTo>
                    <a:pt x="54" y="78"/>
                  </a:moveTo>
                  <a:cubicBezTo>
                    <a:pt x="42" y="77"/>
                    <a:pt x="33" y="66"/>
                    <a:pt x="34" y="54"/>
                  </a:cubicBezTo>
                  <a:cubicBezTo>
                    <a:pt x="35" y="42"/>
                    <a:pt x="45" y="33"/>
                    <a:pt x="58" y="34"/>
                  </a:cubicBezTo>
                  <a:cubicBezTo>
                    <a:pt x="70" y="35"/>
                    <a:pt x="79" y="46"/>
                    <a:pt x="78" y="58"/>
                  </a:cubicBezTo>
                  <a:cubicBezTo>
                    <a:pt x="77" y="70"/>
                    <a:pt x="66" y="79"/>
                    <a:pt x="5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5E94A1-AE66-4547-9DA6-A994054C12EB}"/>
              </a:ext>
            </a:extLst>
          </p:cNvPr>
          <p:cNvSpPr txBox="1"/>
          <p:nvPr/>
        </p:nvSpPr>
        <p:spPr>
          <a:xfrm>
            <a:off x="1130518" y="1200214"/>
            <a:ext cx="1022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Spark SQL in our data captured from tweeter, recorded into HBase and exported to text file: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3D74-7DD9-4719-9704-325B276A6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85812" y="5864035"/>
            <a:ext cx="831759" cy="833269"/>
            <a:chOff x="5672138" y="3679825"/>
            <a:chExt cx="874713" cy="876300"/>
          </a:xfrm>
          <a:solidFill>
            <a:srgbClr val="DADFE1"/>
          </a:solidFill>
          <a:effectLst/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A3150C9-8A85-44E0-BE29-CF11EEEB7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2138" y="3679825"/>
              <a:ext cx="874713" cy="876300"/>
            </a:xfrm>
            <a:custGeom>
              <a:avLst/>
              <a:gdLst>
                <a:gd name="T0" fmla="*/ 382 w 391"/>
                <a:gd name="T1" fmla="*/ 265 h 391"/>
                <a:gd name="T2" fmla="*/ 391 w 391"/>
                <a:gd name="T3" fmla="*/ 229 h 391"/>
                <a:gd name="T4" fmla="*/ 349 w 391"/>
                <a:gd name="T5" fmla="*/ 204 h 391"/>
                <a:gd name="T6" fmla="*/ 342 w 391"/>
                <a:gd name="T7" fmla="*/ 148 h 391"/>
                <a:gd name="T8" fmla="*/ 376 w 391"/>
                <a:gd name="T9" fmla="*/ 113 h 391"/>
                <a:gd name="T10" fmla="*/ 357 w 391"/>
                <a:gd name="T11" fmla="*/ 81 h 391"/>
                <a:gd name="T12" fmla="*/ 310 w 391"/>
                <a:gd name="T13" fmla="*/ 93 h 391"/>
                <a:gd name="T14" fmla="*/ 266 w 391"/>
                <a:gd name="T15" fmla="*/ 59 h 391"/>
                <a:gd name="T16" fmla="*/ 265 w 391"/>
                <a:gd name="T17" fmla="*/ 10 h 391"/>
                <a:gd name="T18" fmla="*/ 229 w 391"/>
                <a:gd name="T19" fmla="*/ 0 h 391"/>
                <a:gd name="T20" fmla="*/ 204 w 391"/>
                <a:gd name="T21" fmla="*/ 42 h 391"/>
                <a:gd name="T22" fmla="*/ 148 w 391"/>
                <a:gd name="T23" fmla="*/ 50 h 391"/>
                <a:gd name="T24" fmla="*/ 113 w 391"/>
                <a:gd name="T25" fmla="*/ 15 h 391"/>
                <a:gd name="T26" fmla="*/ 81 w 391"/>
                <a:gd name="T27" fmla="*/ 34 h 391"/>
                <a:gd name="T28" fmla="*/ 93 w 391"/>
                <a:gd name="T29" fmla="*/ 82 h 391"/>
                <a:gd name="T30" fmla="*/ 59 w 391"/>
                <a:gd name="T31" fmla="*/ 126 h 391"/>
                <a:gd name="T32" fmla="*/ 10 w 391"/>
                <a:gd name="T33" fmla="*/ 127 h 391"/>
                <a:gd name="T34" fmla="*/ 0 w 391"/>
                <a:gd name="T35" fmla="*/ 163 h 391"/>
                <a:gd name="T36" fmla="*/ 43 w 391"/>
                <a:gd name="T37" fmla="*/ 188 h 391"/>
                <a:gd name="T38" fmla="*/ 50 w 391"/>
                <a:gd name="T39" fmla="*/ 243 h 391"/>
                <a:gd name="T40" fmla="*/ 16 w 391"/>
                <a:gd name="T41" fmla="*/ 278 h 391"/>
                <a:gd name="T42" fmla="*/ 34 w 391"/>
                <a:gd name="T43" fmla="*/ 311 h 391"/>
                <a:gd name="T44" fmla="*/ 82 w 391"/>
                <a:gd name="T45" fmla="*/ 298 h 391"/>
                <a:gd name="T46" fmla="*/ 126 w 391"/>
                <a:gd name="T47" fmla="*/ 333 h 391"/>
                <a:gd name="T48" fmla="*/ 127 w 391"/>
                <a:gd name="T49" fmla="*/ 381 h 391"/>
                <a:gd name="T50" fmla="*/ 163 w 391"/>
                <a:gd name="T51" fmla="*/ 391 h 391"/>
                <a:gd name="T52" fmla="*/ 188 w 391"/>
                <a:gd name="T53" fmla="*/ 349 h 391"/>
                <a:gd name="T54" fmla="*/ 243 w 391"/>
                <a:gd name="T55" fmla="*/ 342 h 391"/>
                <a:gd name="T56" fmla="*/ 278 w 391"/>
                <a:gd name="T57" fmla="*/ 376 h 391"/>
                <a:gd name="T58" fmla="*/ 311 w 391"/>
                <a:gd name="T59" fmla="*/ 357 h 391"/>
                <a:gd name="T60" fmla="*/ 299 w 391"/>
                <a:gd name="T61" fmla="*/ 310 h 391"/>
                <a:gd name="T62" fmla="*/ 333 w 391"/>
                <a:gd name="T63" fmla="*/ 265 h 391"/>
                <a:gd name="T64" fmla="*/ 382 w 391"/>
                <a:gd name="T65" fmla="*/ 265 h 391"/>
                <a:gd name="T66" fmla="*/ 187 w 391"/>
                <a:gd name="T67" fmla="*/ 303 h 391"/>
                <a:gd name="T68" fmla="*/ 89 w 391"/>
                <a:gd name="T69" fmla="*/ 187 h 391"/>
                <a:gd name="T70" fmla="*/ 205 w 391"/>
                <a:gd name="T71" fmla="*/ 88 h 391"/>
                <a:gd name="T72" fmla="*/ 303 w 391"/>
                <a:gd name="T73" fmla="*/ 204 h 391"/>
                <a:gd name="T74" fmla="*/ 187 w 391"/>
                <a:gd name="T75" fmla="*/ 30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1" h="391">
                  <a:moveTo>
                    <a:pt x="382" y="265"/>
                  </a:moveTo>
                  <a:cubicBezTo>
                    <a:pt x="391" y="229"/>
                    <a:pt x="391" y="229"/>
                    <a:pt x="391" y="229"/>
                  </a:cubicBezTo>
                  <a:cubicBezTo>
                    <a:pt x="349" y="204"/>
                    <a:pt x="349" y="204"/>
                    <a:pt x="349" y="204"/>
                  </a:cubicBezTo>
                  <a:cubicBezTo>
                    <a:pt x="350" y="184"/>
                    <a:pt x="348" y="166"/>
                    <a:pt x="342" y="148"/>
                  </a:cubicBezTo>
                  <a:cubicBezTo>
                    <a:pt x="376" y="113"/>
                    <a:pt x="376" y="113"/>
                    <a:pt x="376" y="113"/>
                  </a:cubicBezTo>
                  <a:cubicBezTo>
                    <a:pt x="357" y="81"/>
                    <a:pt x="357" y="81"/>
                    <a:pt x="357" y="81"/>
                  </a:cubicBezTo>
                  <a:cubicBezTo>
                    <a:pt x="310" y="93"/>
                    <a:pt x="310" y="93"/>
                    <a:pt x="310" y="93"/>
                  </a:cubicBezTo>
                  <a:cubicBezTo>
                    <a:pt x="297" y="79"/>
                    <a:pt x="282" y="67"/>
                    <a:pt x="266" y="59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04" y="42"/>
                    <a:pt x="204" y="42"/>
                    <a:pt x="204" y="42"/>
                  </a:cubicBezTo>
                  <a:cubicBezTo>
                    <a:pt x="185" y="41"/>
                    <a:pt x="166" y="44"/>
                    <a:pt x="148" y="50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79" y="94"/>
                    <a:pt x="68" y="109"/>
                    <a:pt x="59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207"/>
                    <a:pt x="44" y="226"/>
                    <a:pt x="50" y="243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94" y="312"/>
                    <a:pt x="110" y="324"/>
                    <a:pt x="126" y="333"/>
                  </a:cubicBezTo>
                  <a:cubicBezTo>
                    <a:pt x="127" y="381"/>
                    <a:pt x="127" y="381"/>
                    <a:pt x="127" y="381"/>
                  </a:cubicBezTo>
                  <a:cubicBezTo>
                    <a:pt x="163" y="391"/>
                    <a:pt x="163" y="391"/>
                    <a:pt x="163" y="391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207" y="350"/>
                    <a:pt x="226" y="347"/>
                    <a:pt x="243" y="342"/>
                  </a:cubicBezTo>
                  <a:cubicBezTo>
                    <a:pt x="278" y="376"/>
                    <a:pt x="278" y="376"/>
                    <a:pt x="278" y="376"/>
                  </a:cubicBezTo>
                  <a:cubicBezTo>
                    <a:pt x="311" y="357"/>
                    <a:pt x="311" y="357"/>
                    <a:pt x="311" y="357"/>
                  </a:cubicBezTo>
                  <a:cubicBezTo>
                    <a:pt x="299" y="310"/>
                    <a:pt x="299" y="310"/>
                    <a:pt x="299" y="310"/>
                  </a:cubicBezTo>
                  <a:cubicBezTo>
                    <a:pt x="312" y="297"/>
                    <a:pt x="324" y="282"/>
                    <a:pt x="333" y="265"/>
                  </a:cubicBezTo>
                  <a:lnTo>
                    <a:pt x="382" y="265"/>
                  </a:lnTo>
                  <a:close/>
                  <a:moveTo>
                    <a:pt x="187" y="303"/>
                  </a:moveTo>
                  <a:cubicBezTo>
                    <a:pt x="128" y="298"/>
                    <a:pt x="84" y="246"/>
                    <a:pt x="89" y="187"/>
                  </a:cubicBezTo>
                  <a:cubicBezTo>
                    <a:pt x="94" y="128"/>
                    <a:pt x="145" y="84"/>
                    <a:pt x="205" y="88"/>
                  </a:cubicBezTo>
                  <a:cubicBezTo>
                    <a:pt x="264" y="93"/>
                    <a:pt x="308" y="145"/>
                    <a:pt x="303" y="204"/>
                  </a:cubicBezTo>
                  <a:cubicBezTo>
                    <a:pt x="298" y="264"/>
                    <a:pt x="247" y="308"/>
                    <a:pt x="187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D048B9-2970-43E9-86B8-3446FD24D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8525" y="3984625"/>
              <a:ext cx="265113" cy="263525"/>
            </a:xfrm>
            <a:custGeom>
              <a:avLst/>
              <a:gdLst>
                <a:gd name="T0" fmla="*/ 59 w 118"/>
                <a:gd name="T1" fmla="*/ 118 h 118"/>
                <a:gd name="T2" fmla="*/ 118 w 118"/>
                <a:gd name="T3" fmla="*/ 59 h 118"/>
                <a:gd name="T4" fmla="*/ 59 w 118"/>
                <a:gd name="T5" fmla="*/ 0 h 118"/>
                <a:gd name="T6" fmla="*/ 0 w 118"/>
                <a:gd name="T7" fmla="*/ 59 h 118"/>
                <a:gd name="T8" fmla="*/ 59 w 118"/>
                <a:gd name="T9" fmla="*/ 118 h 118"/>
                <a:gd name="T10" fmla="*/ 59 w 118"/>
                <a:gd name="T11" fmla="*/ 84 h 118"/>
                <a:gd name="T12" fmla="*/ 35 w 118"/>
                <a:gd name="T13" fmla="*/ 59 h 118"/>
                <a:gd name="T14" fmla="*/ 59 w 118"/>
                <a:gd name="T15" fmla="*/ 34 h 118"/>
                <a:gd name="T16" fmla="*/ 84 w 118"/>
                <a:gd name="T17" fmla="*/ 59 h 118"/>
                <a:gd name="T18" fmla="*/ 59 w 118"/>
                <a:gd name="T19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118"/>
                  </a:moveTo>
                  <a:cubicBezTo>
                    <a:pt x="92" y="118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lose/>
                  <a:moveTo>
                    <a:pt x="59" y="84"/>
                  </a:moveTo>
                  <a:cubicBezTo>
                    <a:pt x="46" y="84"/>
                    <a:pt x="35" y="73"/>
                    <a:pt x="35" y="59"/>
                  </a:cubicBezTo>
                  <a:cubicBezTo>
                    <a:pt x="35" y="46"/>
                    <a:pt x="46" y="34"/>
                    <a:pt x="59" y="34"/>
                  </a:cubicBezTo>
                  <a:cubicBezTo>
                    <a:pt x="73" y="34"/>
                    <a:pt x="84" y="46"/>
                    <a:pt x="84" y="59"/>
                  </a:cubicBezTo>
                  <a:cubicBezTo>
                    <a:pt x="84" y="73"/>
                    <a:pt x="73" y="84"/>
                    <a:pt x="5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83E24F9-6C3A-491A-8E6F-EB0502D4C3C3}"/>
              </a:ext>
            </a:extLst>
          </p:cNvPr>
          <p:cNvSpPr txBox="1"/>
          <p:nvPr/>
        </p:nvSpPr>
        <p:spPr>
          <a:xfrm>
            <a:off x="5954775" y="647809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36DCC-C3D4-4B60-AEDF-3954AD210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1749742"/>
            <a:ext cx="6324600" cy="3943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887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B664BA7-9B42-4B7A-A90E-F041269601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Apache </a:t>
            </a:r>
            <a:r>
              <a:rPr lang="en-US" sz="3200" b="1" dirty="0">
                <a:latin typeface="+mj-lt"/>
              </a:rPr>
              <a:t>Kafka</a:t>
            </a:r>
            <a:endParaRPr lang="en-US" sz="3600" b="1" dirty="0">
              <a:latin typeface="+mj-lt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8A3DE7-36D7-4A83-A7B3-D18BFD861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66614" y="5454947"/>
            <a:ext cx="741186" cy="741186"/>
            <a:chOff x="6388100" y="3249613"/>
            <a:chExt cx="779463" cy="779462"/>
          </a:xfrm>
          <a:solidFill>
            <a:srgbClr val="DADFE1"/>
          </a:solidFill>
          <a:effectLst/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2527C5EB-2C70-488D-8C1F-9C30C71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8100" y="3249613"/>
              <a:ext cx="779463" cy="779462"/>
            </a:xfrm>
            <a:custGeom>
              <a:avLst/>
              <a:gdLst>
                <a:gd name="T0" fmla="*/ 337 w 348"/>
                <a:gd name="T1" fmla="*/ 251 h 348"/>
                <a:gd name="T2" fmla="*/ 348 w 348"/>
                <a:gd name="T3" fmla="*/ 219 h 348"/>
                <a:gd name="T4" fmla="*/ 312 w 348"/>
                <a:gd name="T5" fmla="*/ 193 h 348"/>
                <a:gd name="T6" fmla="*/ 310 w 348"/>
                <a:gd name="T7" fmla="*/ 142 h 348"/>
                <a:gd name="T8" fmla="*/ 343 w 348"/>
                <a:gd name="T9" fmla="*/ 113 h 348"/>
                <a:gd name="T10" fmla="*/ 329 w 348"/>
                <a:gd name="T11" fmla="*/ 83 h 348"/>
                <a:gd name="T12" fmla="*/ 285 w 348"/>
                <a:gd name="T13" fmla="*/ 90 h 348"/>
                <a:gd name="T14" fmla="*/ 248 w 348"/>
                <a:gd name="T15" fmla="*/ 56 h 348"/>
                <a:gd name="T16" fmla="*/ 251 w 348"/>
                <a:gd name="T17" fmla="*/ 12 h 348"/>
                <a:gd name="T18" fmla="*/ 219 w 348"/>
                <a:gd name="T19" fmla="*/ 0 h 348"/>
                <a:gd name="T20" fmla="*/ 193 w 348"/>
                <a:gd name="T21" fmla="*/ 37 h 348"/>
                <a:gd name="T22" fmla="*/ 142 w 348"/>
                <a:gd name="T23" fmla="*/ 39 h 348"/>
                <a:gd name="T24" fmla="*/ 113 w 348"/>
                <a:gd name="T25" fmla="*/ 6 h 348"/>
                <a:gd name="T26" fmla="*/ 83 w 348"/>
                <a:gd name="T27" fmla="*/ 20 h 348"/>
                <a:gd name="T28" fmla="*/ 90 w 348"/>
                <a:gd name="T29" fmla="*/ 64 h 348"/>
                <a:gd name="T30" fmla="*/ 56 w 348"/>
                <a:gd name="T31" fmla="*/ 101 h 348"/>
                <a:gd name="T32" fmla="*/ 12 w 348"/>
                <a:gd name="T33" fmla="*/ 98 h 348"/>
                <a:gd name="T34" fmla="*/ 0 w 348"/>
                <a:gd name="T35" fmla="*/ 130 h 348"/>
                <a:gd name="T36" fmla="*/ 37 w 348"/>
                <a:gd name="T37" fmla="*/ 156 h 348"/>
                <a:gd name="T38" fmla="*/ 39 w 348"/>
                <a:gd name="T39" fmla="*/ 207 h 348"/>
                <a:gd name="T40" fmla="*/ 6 w 348"/>
                <a:gd name="T41" fmla="*/ 236 h 348"/>
                <a:gd name="T42" fmla="*/ 20 w 348"/>
                <a:gd name="T43" fmla="*/ 266 h 348"/>
                <a:gd name="T44" fmla="*/ 64 w 348"/>
                <a:gd name="T45" fmla="*/ 259 h 348"/>
                <a:gd name="T46" fmla="*/ 102 w 348"/>
                <a:gd name="T47" fmla="*/ 293 h 348"/>
                <a:gd name="T48" fmla="*/ 99 w 348"/>
                <a:gd name="T49" fmla="*/ 337 h 348"/>
                <a:gd name="T50" fmla="*/ 130 w 348"/>
                <a:gd name="T51" fmla="*/ 348 h 348"/>
                <a:gd name="T52" fmla="*/ 156 w 348"/>
                <a:gd name="T53" fmla="*/ 312 h 348"/>
                <a:gd name="T54" fmla="*/ 206 w 348"/>
                <a:gd name="T55" fmla="*/ 310 h 348"/>
                <a:gd name="T56" fmla="*/ 236 w 348"/>
                <a:gd name="T57" fmla="*/ 343 h 348"/>
                <a:gd name="T58" fmla="*/ 266 w 348"/>
                <a:gd name="T59" fmla="*/ 329 h 348"/>
                <a:gd name="T60" fmla="*/ 259 w 348"/>
                <a:gd name="T61" fmla="*/ 285 h 348"/>
                <a:gd name="T62" fmla="*/ 293 w 348"/>
                <a:gd name="T63" fmla="*/ 248 h 348"/>
                <a:gd name="T64" fmla="*/ 337 w 348"/>
                <a:gd name="T65" fmla="*/ 251 h 348"/>
                <a:gd name="T66" fmla="*/ 159 w 348"/>
                <a:gd name="T67" fmla="*/ 271 h 348"/>
                <a:gd name="T68" fmla="*/ 78 w 348"/>
                <a:gd name="T69" fmla="*/ 159 h 348"/>
                <a:gd name="T70" fmla="*/ 190 w 348"/>
                <a:gd name="T71" fmla="*/ 78 h 348"/>
                <a:gd name="T72" fmla="*/ 271 w 348"/>
                <a:gd name="T73" fmla="*/ 190 h 348"/>
                <a:gd name="T74" fmla="*/ 159 w 348"/>
                <a:gd name="T75" fmla="*/ 27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8" h="348">
                  <a:moveTo>
                    <a:pt x="337" y="251"/>
                  </a:moveTo>
                  <a:cubicBezTo>
                    <a:pt x="348" y="219"/>
                    <a:pt x="348" y="219"/>
                    <a:pt x="348" y="219"/>
                  </a:cubicBezTo>
                  <a:cubicBezTo>
                    <a:pt x="312" y="193"/>
                    <a:pt x="312" y="193"/>
                    <a:pt x="312" y="193"/>
                  </a:cubicBezTo>
                  <a:cubicBezTo>
                    <a:pt x="315" y="176"/>
                    <a:pt x="314" y="159"/>
                    <a:pt x="310" y="142"/>
                  </a:cubicBezTo>
                  <a:cubicBezTo>
                    <a:pt x="343" y="113"/>
                    <a:pt x="343" y="113"/>
                    <a:pt x="343" y="113"/>
                  </a:cubicBezTo>
                  <a:cubicBezTo>
                    <a:pt x="329" y="83"/>
                    <a:pt x="329" y="83"/>
                    <a:pt x="329" y="83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75" y="77"/>
                    <a:pt x="262" y="65"/>
                    <a:pt x="248" y="56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76" y="34"/>
                    <a:pt x="159" y="35"/>
                    <a:pt x="142" y="39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77" y="74"/>
                    <a:pt x="65" y="87"/>
                    <a:pt x="56" y="10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4" y="173"/>
                    <a:pt x="35" y="190"/>
                    <a:pt x="39" y="20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64" y="259"/>
                    <a:pt x="64" y="259"/>
                    <a:pt x="64" y="259"/>
                  </a:cubicBezTo>
                  <a:cubicBezTo>
                    <a:pt x="74" y="272"/>
                    <a:pt x="87" y="284"/>
                    <a:pt x="102" y="293"/>
                  </a:cubicBezTo>
                  <a:cubicBezTo>
                    <a:pt x="99" y="337"/>
                    <a:pt x="99" y="337"/>
                    <a:pt x="99" y="337"/>
                  </a:cubicBezTo>
                  <a:cubicBezTo>
                    <a:pt x="130" y="348"/>
                    <a:pt x="130" y="348"/>
                    <a:pt x="130" y="348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73" y="315"/>
                    <a:pt x="190" y="314"/>
                    <a:pt x="206" y="310"/>
                  </a:cubicBezTo>
                  <a:cubicBezTo>
                    <a:pt x="236" y="343"/>
                    <a:pt x="236" y="343"/>
                    <a:pt x="236" y="343"/>
                  </a:cubicBezTo>
                  <a:cubicBezTo>
                    <a:pt x="266" y="329"/>
                    <a:pt x="266" y="329"/>
                    <a:pt x="266" y="329"/>
                  </a:cubicBezTo>
                  <a:cubicBezTo>
                    <a:pt x="259" y="285"/>
                    <a:pt x="259" y="285"/>
                    <a:pt x="259" y="285"/>
                  </a:cubicBezTo>
                  <a:cubicBezTo>
                    <a:pt x="272" y="275"/>
                    <a:pt x="284" y="262"/>
                    <a:pt x="293" y="248"/>
                  </a:cubicBezTo>
                  <a:lnTo>
                    <a:pt x="337" y="251"/>
                  </a:lnTo>
                  <a:close/>
                  <a:moveTo>
                    <a:pt x="159" y="271"/>
                  </a:moveTo>
                  <a:cubicBezTo>
                    <a:pt x="106" y="262"/>
                    <a:pt x="70" y="212"/>
                    <a:pt x="78" y="159"/>
                  </a:cubicBezTo>
                  <a:cubicBezTo>
                    <a:pt x="87" y="106"/>
                    <a:pt x="137" y="70"/>
                    <a:pt x="190" y="78"/>
                  </a:cubicBezTo>
                  <a:cubicBezTo>
                    <a:pt x="243" y="87"/>
                    <a:pt x="279" y="137"/>
                    <a:pt x="271" y="190"/>
                  </a:cubicBezTo>
                  <a:cubicBezTo>
                    <a:pt x="262" y="243"/>
                    <a:pt x="212" y="279"/>
                    <a:pt x="159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25D13600-7C63-4E00-BE64-78E3EC676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800" y="3514725"/>
              <a:ext cx="250825" cy="250825"/>
            </a:xfrm>
            <a:custGeom>
              <a:avLst/>
              <a:gdLst>
                <a:gd name="T0" fmla="*/ 51 w 112"/>
                <a:gd name="T1" fmla="*/ 109 h 112"/>
                <a:gd name="T2" fmla="*/ 109 w 112"/>
                <a:gd name="T3" fmla="*/ 60 h 112"/>
                <a:gd name="T4" fmla="*/ 60 w 112"/>
                <a:gd name="T5" fmla="*/ 3 h 112"/>
                <a:gd name="T6" fmla="*/ 2 w 112"/>
                <a:gd name="T7" fmla="*/ 52 h 112"/>
                <a:gd name="T8" fmla="*/ 51 w 112"/>
                <a:gd name="T9" fmla="*/ 109 h 112"/>
                <a:gd name="T10" fmla="*/ 54 w 112"/>
                <a:gd name="T11" fmla="*/ 78 h 112"/>
                <a:gd name="T12" fmla="*/ 34 w 112"/>
                <a:gd name="T13" fmla="*/ 54 h 112"/>
                <a:gd name="T14" fmla="*/ 58 w 112"/>
                <a:gd name="T15" fmla="*/ 34 h 112"/>
                <a:gd name="T16" fmla="*/ 78 w 112"/>
                <a:gd name="T17" fmla="*/ 58 h 112"/>
                <a:gd name="T18" fmla="*/ 54 w 112"/>
                <a:gd name="T19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1" y="109"/>
                  </a:moveTo>
                  <a:cubicBezTo>
                    <a:pt x="81" y="112"/>
                    <a:pt x="107" y="90"/>
                    <a:pt x="109" y="60"/>
                  </a:cubicBezTo>
                  <a:cubicBezTo>
                    <a:pt x="112" y="31"/>
                    <a:pt x="90" y="5"/>
                    <a:pt x="60" y="3"/>
                  </a:cubicBezTo>
                  <a:cubicBezTo>
                    <a:pt x="31" y="0"/>
                    <a:pt x="5" y="22"/>
                    <a:pt x="2" y="52"/>
                  </a:cubicBezTo>
                  <a:cubicBezTo>
                    <a:pt x="0" y="81"/>
                    <a:pt x="22" y="107"/>
                    <a:pt x="51" y="109"/>
                  </a:cubicBezTo>
                  <a:close/>
                  <a:moveTo>
                    <a:pt x="54" y="78"/>
                  </a:moveTo>
                  <a:cubicBezTo>
                    <a:pt x="42" y="77"/>
                    <a:pt x="33" y="66"/>
                    <a:pt x="34" y="54"/>
                  </a:cubicBezTo>
                  <a:cubicBezTo>
                    <a:pt x="35" y="42"/>
                    <a:pt x="45" y="33"/>
                    <a:pt x="58" y="34"/>
                  </a:cubicBezTo>
                  <a:cubicBezTo>
                    <a:pt x="70" y="35"/>
                    <a:pt x="79" y="46"/>
                    <a:pt x="78" y="58"/>
                  </a:cubicBezTo>
                  <a:cubicBezTo>
                    <a:pt x="77" y="70"/>
                    <a:pt x="66" y="79"/>
                    <a:pt x="5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75E94A1-AE66-4547-9DA6-A994054C12EB}"/>
              </a:ext>
            </a:extLst>
          </p:cNvPr>
          <p:cNvSpPr txBox="1"/>
          <p:nvPr/>
        </p:nvSpPr>
        <p:spPr>
          <a:xfrm>
            <a:off x="1130518" y="1200214"/>
            <a:ext cx="10223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Open-source stream-processing software platform developed by the Apache Software Foundation, written in Scala and Java. The project aims to provide a unified, high-throughput, low-latency platform for handling real-time data feeds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3D74-7DD9-4719-9704-325B276A6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85812" y="5864035"/>
            <a:ext cx="831759" cy="833269"/>
            <a:chOff x="5672138" y="3679825"/>
            <a:chExt cx="874713" cy="876300"/>
          </a:xfrm>
          <a:solidFill>
            <a:srgbClr val="DADFE1"/>
          </a:solidFill>
          <a:effectLst/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A3150C9-8A85-44E0-BE29-CF11EEEB7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2138" y="3679825"/>
              <a:ext cx="874713" cy="876300"/>
            </a:xfrm>
            <a:custGeom>
              <a:avLst/>
              <a:gdLst>
                <a:gd name="T0" fmla="*/ 382 w 391"/>
                <a:gd name="T1" fmla="*/ 265 h 391"/>
                <a:gd name="T2" fmla="*/ 391 w 391"/>
                <a:gd name="T3" fmla="*/ 229 h 391"/>
                <a:gd name="T4" fmla="*/ 349 w 391"/>
                <a:gd name="T5" fmla="*/ 204 h 391"/>
                <a:gd name="T6" fmla="*/ 342 w 391"/>
                <a:gd name="T7" fmla="*/ 148 h 391"/>
                <a:gd name="T8" fmla="*/ 376 w 391"/>
                <a:gd name="T9" fmla="*/ 113 h 391"/>
                <a:gd name="T10" fmla="*/ 357 w 391"/>
                <a:gd name="T11" fmla="*/ 81 h 391"/>
                <a:gd name="T12" fmla="*/ 310 w 391"/>
                <a:gd name="T13" fmla="*/ 93 h 391"/>
                <a:gd name="T14" fmla="*/ 266 w 391"/>
                <a:gd name="T15" fmla="*/ 59 h 391"/>
                <a:gd name="T16" fmla="*/ 265 w 391"/>
                <a:gd name="T17" fmla="*/ 10 h 391"/>
                <a:gd name="T18" fmla="*/ 229 w 391"/>
                <a:gd name="T19" fmla="*/ 0 h 391"/>
                <a:gd name="T20" fmla="*/ 204 w 391"/>
                <a:gd name="T21" fmla="*/ 42 h 391"/>
                <a:gd name="T22" fmla="*/ 148 w 391"/>
                <a:gd name="T23" fmla="*/ 50 h 391"/>
                <a:gd name="T24" fmla="*/ 113 w 391"/>
                <a:gd name="T25" fmla="*/ 15 h 391"/>
                <a:gd name="T26" fmla="*/ 81 w 391"/>
                <a:gd name="T27" fmla="*/ 34 h 391"/>
                <a:gd name="T28" fmla="*/ 93 w 391"/>
                <a:gd name="T29" fmla="*/ 82 h 391"/>
                <a:gd name="T30" fmla="*/ 59 w 391"/>
                <a:gd name="T31" fmla="*/ 126 h 391"/>
                <a:gd name="T32" fmla="*/ 10 w 391"/>
                <a:gd name="T33" fmla="*/ 127 h 391"/>
                <a:gd name="T34" fmla="*/ 0 w 391"/>
                <a:gd name="T35" fmla="*/ 163 h 391"/>
                <a:gd name="T36" fmla="*/ 43 w 391"/>
                <a:gd name="T37" fmla="*/ 188 h 391"/>
                <a:gd name="T38" fmla="*/ 50 w 391"/>
                <a:gd name="T39" fmla="*/ 243 h 391"/>
                <a:gd name="T40" fmla="*/ 16 w 391"/>
                <a:gd name="T41" fmla="*/ 278 h 391"/>
                <a:gd name="T42" fmla="*/ 34 w 391"/>
                <a:gd name="T43" fmla="*/ 311 h 391"/>
                <a:gd name="T44" fmla="*/ 82 w 391"/>
                <a:gd name="T45" fmla="*/ 298 h 391"/>
                <a:gd name="T46" fmla="*/ 126 w 391"/>
                <a:gd name="T47" fmla="*/ 333 h 391"/>
                <a:gd name="T48" fmla="*/ 127 w 391"/>
                <a:gd name="T49" fmla="*/ 381 h 391"/>
                <a:gd name="T50" fmla="*/ 163 w 391"/>
                <a:gd name="T51" fmla="*/ 391 h 391"/>
                <a:gd name="T52" fmla="*/ 188 w 391"/>
                <a:gd name="T53" fmla="*/ 349 h 391"/>
                <a:gd name="T54" fmla="*/ 243 w 391"/>
                <a:gd name="T55" fmla="*/ 342 h 391"/>
                <a:gd name="T56" fmla="*/ 278 w 391"/>
                <a:gd name="T57" fmla="*/ 376 h 391"/>
                <a:gd name="T58" fmla="*/ 311 w 391"/>
                <a:gd name="T59" fmla="*/ 357 h 391"/>
                <a:gd name="T60" fmla="*/ 299 w 391"/>
                <a:gd name="T61" fmla="*/ 310 h 391"/>
                <a:gd name="T62" fmla="*/ 333 w 391"/>
                <a:gd name="T63" fmla="*/ 265 h 391"/>
                <a:gd name="T64" fmla="*/ 382 w 391"/>
                <a:gd name="T65" fmla="*/ 265 h 391"/>
                <a:gd name="T66" fmla="*/ 187 w 391"/>
                <a:gd name="T67" fmla="*/ 303 h 391"/>
                <a:gd name="T68" fmla="*/ 89 w 391"/>
                <a:gd name="T69" fmla="*/ 187 h 391"/>
                <a:gd name="T70" fmla="*/ 205 w 391"/>
                <a:gd name="T71" fmla="*/ 88 h 391"/>
                <a:gd name="T72" fmla="*/ 303 w 391"/>
                <a:gd name="T73" fmla="*/ 204 h 391"/>
                <a:gd name="T74" fmla="*/ 187 w 391"/>
                <a:gd name="T75" fmla="*/ 30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1" h="391">
                  <a:moveTo>
                    <a:pt x="382" y="265"/>
                  </a:moveTo>
                  <a:cubicBezTo>
                    <a:pt x="391" y="229"/>
                    <a:pt x="391" y="229"/>
                    <a:pt x="391" y="229"/>
                  </a:cubicBezTo>
                  <a:cubicBezTo>
                    <a:pt x="349" y="204"/>
                    <a:pt x="349" y="204"/>
                    <a:pt x="349" y="204"/>
                  </a:cubicBezTo>
                  <a:cubicBezTo>
                    <a:pt x="350" y="184"/>
                    <a:pt x="348" y="166"/>
                    <a:pt x="342" y="148"/>
                  </a:cubicBezTo>
                  <a:cubicBezTo>
                    <a:pt x="376" y="113"/>
                    <a:pt x="376" y="113"/>
                    <a:pt x="376" y="113"/>
                  </a:cubicBezTo>
                  <a:cubicBezTo>
                    <a:pt x="357" y="81"/>
                    <a:pt x="357" y="81"/>
                    <a:pt x="357" y="81"/>
                  </a:cubicBezTo>
                  <a:cubicBezTo>
                    <a:pt x="310" y="93"/>
                    <a:pt x="310" y="93"/>
                    <a:pt x="310" y="93"/>
                  </a:cubicBezTo>
                  <a:cubicBezTo>
                    <a:pt x="297" y="79"/>
                    <a:pt x="282" y="67"/>
                    <a:pt x="266" y="59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04" y="42"/>
                    <a:pt x="204" y="42"/>
                    <a:pt x="204" y="42"/>
                  </a:cubicBezTo>
                  <a:cubicBezTo>
                    <a:pt x="185" y="41"/>
                    <a:pt x="166" y="44"/>
                    <a:pt x="148" y="50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79" y="94"/>
                    <a:pt x="68" y="109"/>
                    <a:pt x="59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207"/>
                    <a:pt x="44" y="226"/>
                    <a:pt x="50" y="243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94" y="312"/>
                    <a:pt x="110" y="324"/>
                    <a:pt x="126" y="333"/>
                  </a:cubicBezTo>
                  <a:cubicBezTo>
                    <a:pt x="127" y="381"/>
                    <a:pt x="127" y="381"/>
                    <a:pt x="127" y="381"/>
                  </a:cubicBezTo>
                  <a:cubicBezTo>
                    <a:pt x="163" y="391"/>
                    <a:pt x="163" y="391"/>
                    <a:pt x="163" y="391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207" y="350"/>
                    <a:pt x="226" y="347"/>
                    <a:pt x="243" y="342"/>
                  </a:cubicBezTo>
                  <a:cubicBezTo>
                    <a:pt x="278" y="376"/>
                    <a:pt x="278" y="376"/>
                    <a:pt x="278" y="376"/>
                  </a:cubicBezTo>
                  <a:cubicBezTo>
                    <a:pt x="311" y="357"/>
                    <a:pt x="311" y="357"/>
                    <a:pt x="311" y="357"/>
                  </a:cubicBezTo>
                  <a:cubicBezTo>
                    <a:pt x="299" y="310"/>
                    <a:pt x="299" y="310"/>
                    <a:pt x="299" y="310"/>
                  </a:cubicBezTo>
                  <a:cubicBezTo>
                    <a:pt x="312" y="297"/>
                    <a:pt x="324" y="282"/>
                    <a:pt x="333" y="265"/>
                  </a:cubicBezTo>
                  <a:lnTo>
                    <a:pt x="382" y="265"/>
                  </a:lnTo>
                  <a:close/>
                  <a:moveTo>
                    <a:pt x="187" y="303"/>
                  </a:moveTo>
                  <a:cubicBezTo>
                    <a:pt x="128" y="298"/>
                    <a:pt x="84" y="246"/>
                    <a:pt x="89" y="187"/>
                  </a:cubicBezTo>
                  <a:cubicBezTo>
                    <a:pt x="94" y="128"/>
                    <a:pt x="145" y="84"/>
                    <a:pt x="205" y="88"/>
                  </a:cubicBezTo>
                  <a:cubicBezTo>
                    <a:pt x="264" y="93"/>
                    <a:pt x="308" y="145"/>
                    <a:pt x="303" y="204"/>
                  </a:cubicBezTo>
                  <a:cubicBezTo>
                    <a:pt x="298" y="264"/>
                    <a:pt x="247" y="308"/>
                    <a:pt x="187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D048B9-2970-43E9-86B8-3446FD24D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8525" y="3984625"/>
              <a:ext cx="265113" cy="263525"/>
            </a:xfrm>
            <a:custGeom>
              <a:avLst/>
              <a:gdLst>
                <a:gd name="T0" fmla="*/ 59 w 118"/>
                <a:gd name="T1" fmla="*/ 118 h 118"/>
                <a:gd name="T2" fmla="*/ 118 w 118"/>
                <a:gd name="T3" fmla="*/ 59 h 118"/>
                <a:gd name="T4" fmla="*/ 59 w 118"/>
                <a:gd name="T5" fmla="*/ 0 h 118"/>
                <a:gd name="T6" fmla="*/ 0 w 118"/>
                <a:gd name="T7" fmla="*/ 59 h 118"/>
                <a:gd name="T8" fmla="*/ 59 w 118"/>
                <a:gd name="T9" fmla="*/ 118 h 118"/>
                <a:gd name="T10" fmla="*/ 59 w 118"/>
                <a:gd name="T11" fmla="*/ 84 h 118"/>
                <a:gd name="T12" fmla="*/ 35 w 118"/>
                <a:gd name="T13" fmla="*/ 59 h 118"/>
                <a:gd name="T14" fmla="*/ 59 w 118"/>
                <a:gd name="T15" fmla="*/ 34 h 118"/>
                <a:gd name="T16" fmla="*/ 84 w 118"/>
                <a:gd name="T17" fmla="*/ 59 h 118"/>
                <a:gd name="T18" fmla="*/ 59 w 118"/>
                <a:gd name="T19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118"/>
                  </a:moveTo>
                  <a:cubicBezTo>
                    <a:pt x="92" y="118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lose/>
                  <a:moveTo>
                    <a:pt x="59" y="84"/>
                  </a:moveTo>
                  <a:cubicBezTo>
                    <a:pt x="46" y="84"/>
                    <a:pt x="35" y="73"/>
                    <a:pt x="35" y="59"/>
                  </a:cubicBezTo>
                  <a:cubicBezTo>
                    <a:pt x="35" y="46"/>
                    <a:pt x="46" y="34"/>
                    <a:pt x="59" y="34"/>
                  </a:cubicBezTo>
                  <a:cubicBezTo>
                    <a:pt x="73" y="34"/>
                    <a:pt x="84" y="46"/>
                    <a:pt x="84" y="59"/>
                  </a:cubicBezTo>
                  <a:cubicBezTo>
                    <a:pt x="84" y="73"/>
                    <a:pt x="73" y="84"/>
                    <a:pt x="5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2F52B39-911D-4AB4-83DE-A22BADDE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78" y="2182547"/>
            <a:ext cx="8610600" cy="4114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3E24F9-6C3A-491A-8E6F-EB0502D4C3C3}"/>
              </a:ext>
            </a:extLst>
          </p:cNvPr>
          <p:cNvSpPr txBox="1"/>
          <p:nvPr/>
        </p:nvSpPr>
        <p:spPr>
          <a:xfrm>
            <a:off x="5954775" y="647809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0457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12/18/2018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B664BA7-9B42-4B7A-A90E-F041269601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Apache </a:t>
            </a:r>
            <a:r>
              <a:rPr lang="en-US" sz="3200" b="1" dirty="0">
                <a:latin typeface="+mj-lt"/>
              </a:rPr>
              <a:t>Kafka</a:t>
            </a:r>
            <a:endParaRPr lang="en-US" sz="3600" dirty="0">
              <a:latin typeface="+mj-l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3D74-7DD9-4719-9704-325B276A6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85812" y="5864035"/>
            <a:ext cx="831759" cy="833269"/>
            <a:chOff x="5672138" y="3679825"/>
            <a:chExt cx="874713" cy="876300"/>
          </a:xfrm>
          <a:solidFill>
            <a:srgbClr val="DADFE1"/>
          </a:solidFill>
          <a:effectLst/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A3150C9-8A85-44E0-BE29-CF11EEEB7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2138" y="3679825"/>
              <a:ext cx="874713" cy="876300"/>
            </a:xfrm>
            <a:custGeom>
              <a:avLst/>
              <a:gdLst>
                <a:gd name="T0" fmla="*/ 382 w 391"/>
                <a:gd name="T1" fmla="*/ 265 h 391"/>
                <a:gd name="T2" fmla="*/ 391 w 391"/>
                <a:gd name="T3" fmla="*/ 229 h 391"/>
                <a:gd name="T4" fmla="*/ 349 w 391"/>
                <a:gd name="T5" fmla="*/ 204 h 391"/>
                <a:gd name="T6" fmla="*/ 342 w 391"/>
                <a:gd name="T7" fmla="*/ 148 h 391"/>
                <a:gd name="T8" fmla="*/ 376 w 391"/>
                <a:gd name="T9" fmla="*/ 113 h 391"/>
                <a:gd name="T10" fmla="*/ 357 w 391"/>
                <a:gd name="T11" fmla="*/ 81 h 391"/>
                <a:gd name="T12" fmla="*/ 310 w 391"/>
                <a:gd name="T13" fmla="*/ 93 h 391"/>
                <a:gd name="T14" fmla="*/ 266 w 391"/>
                <a:gd name="T15" fmla="*/ 59 h 391"/>
                <a:gd name="T16" fmla="*/ 265 w 391"/>
                <a:gd name="T17" fmla="*/ 10 h 391"/>
                <a:gd name="T18" fmla="*/ 229 w 391"/>
                <a:gd name="T19" fmla="*/ 0 h 391"/>
                <a:gd name="T20" fmla="*/ 204 w 391"/>
                <a:gd name="T21" fmla="*/ 42 h 391"/>
                <a:gd name="T22" fmla="*/ 148 w 391"/>
                <a:gd name="T23" fmla="*/ 50 h 391"/>
                <a:gd name="T24" fmla="*/ 113 w 391"/>
                <a:gd name="T25" fmla="*/ 15 h 391"/>
                <a:gd name="T26" fmla="*/ 81 w 391"/>
                <a:gd name="T27" fmla="*/ 34 h 391"/>
                <a:gd name="T28" fmla="*/ 93 w 391"/>
                <a:gd name="T29" fmla="*/ 82 h 391"/>
                <a:gd name="T30" fmla="*/ 59 w 391"/>
                <a:gd name="T31" fmla="*/ 126 h 391"/>
                <a:gd name="T32" fmla="*/ 10 w 391"/>
                <a:gd name="T33" fmla="*/ 127 h 391"/>
                <a:gd name="T34" fmla="*/ 0 w 391"/>
                <a:gd name="T35" fmla="*/ 163 h 391"/>
                <a:gd name="T36" fmla="*/ 43 w 391"/>
                <a:gd name="T37" fmla="*/ 188 h 391"/>
                <a:gd name="T38" fmla="*/ 50 w 391"/>
                <a:gd name="T39" fmla="*/ 243 h 391"/>
                <a:gd name="T40" fmla="*/ 16 w 391"/>
                <a:gd name="T41" fmla="*/ 278 h 391"/>
                <a:gd name="T42" fmla="*/ 34 w 391"/>
                <a:gd name="T43" fmla="*/ 311 h 391"/>
                <a:gd name="T44" fmla="*/ 82 w 391"/>
                <a:gd name="T45" fmla="*/ 298 h 391"/>
                <a:gd name="T46" fmla="*/ 126 w 391"/>
                <a:gd name="T47" fmla="*/ 333 h 391"/>
                <a:gd name="T48" fmla="*/ 127 w 391"/>
                <a:gd name="T49" fmla="*/ 381 h 391"/>
                <a:gd name="T50" fmla="*/ 163 w 391"/>
                <a:gd name="T51" fmla="*/ 391 h 391"/>
                <a:gd name="T52" fmla="*/ 188 w 391"/>
                <a:gd name="T53" fmla="*/ 349 h 391"/>
                <a:gd name="T54" fmla="*/ 243 w 391"/>
                <a:gd name="T55" fmla="*/ 342 h 391"/>
                <a:gd name="T56" fmla="*/ 278 w 391"/>
                <a:gd name="T57" fmla="*/ 376 h 391"/>
                <a:gd name="T58" fmla="*/ 311 w 391"/>
                <a:gd name="T59" fmla="*/ 357 h 391"/>
                <a:gd name="T60" fmla="*/ 299 w 391"/>
                <a:gd name="T61" fmla="*/ 310 h 391"/>
                <a:gd name="T62" fmla="*/ 333 w 391"/>
                <a:gd name="T63" fmla="*/ 265 h 391"/>
                <a:gd name="T64" fmla="*/ 382 w 391"/>
                <a:gd name="T65" fmla="*/ 265 h 391"/>
                <a:gd name="T66" fmla="*/ 187 w 391"/>
                <a:gd name="T67" fmla="*/ 303 h 391"/>
                <a:gd name="T68" fmla="*/ 89 w 391"/>
                <a:gd name="T69" fmla="*/ 187 h 391"/>
                <a:gd name="T70" fmla="*/ 205 w 391"/>
                <a:gd name="T71" fmla="*/ 88 h 391"/>
                <a:gd name="T72" fmla="*/ 303 w 391"/>
                <a:gd name="T73" fmla="*/ 204 h 391"/>
                <a:gd name="T74" fmla="*/ 187 w 391"/>
                <a:gd name="T75" fmla="*/ 30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1" h="391">
                  <a:moveTo>
                    <a:pt x="382" y="265"/>
                  </a:moveTo>
                  <a:cubicBezTo>
                    <a:pt x="391" y="229"/>
                    <a:pt x="391" y="229"/>
                    <a:pt x="391" y="229"/>
                  </a:cubicBezTo>
                  <a:cubicBezTo>
                    <a:pt x="349" y="204"/>
                    <a:pt x="349" y="204"/>
                    <a:pt x="349" y="204"/>
                  </a:cubicBezTo>
                  <a:cubicBezTo>
                    <a:pt x="350" y="184"/>
                    <a:pt x="348" y="166"/>
                    <a:pt x="342" y="148"/>
                  </a:cubicBezTo>
                  <a:cubicBezTo>
                    <a:pt x="376" y="113"/>
                    <a:pt x="376" y="113"/>
                    <a:pt x="376" y="113"/>
                  </a:cubicBezTo>
                  <a:cubicBezTo>
                    <a:pt x="357" y="81"/>
                    <a:pt x="357" y="81"/>
                    <a:pt x="357" y="81"/>
                  </a:cubicBezTo>
                  <a:cubicBezTo>
                    <a:pt x="310" y="93"/>
                    <a:pt x="310" y="93"/>
                    <a:pt x="310" y="93"/>
                  </a:cubicBezTo>
                  <a:cubicBezTo>
                    <a:pt x="297" y="79"/>
                    <a:pt x="282" y="67"/>
                    <a:pt x="266" y="59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04" y="42"/>
                    <a:pt x="204" y="42"/>
                    <a:pt x="204" y="42"/>
                  </a:cubicBezTo>
                  <a:cubicBezTo>
                    <a:pt x="185" y="41"/>
                    <a:pt x="166" y="44"/>
                    <a:pt x="148" y="50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79" y="94"/>
                    <a:pt x="68" y="109"/>
                    <a:pt x="59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207"/>
                    <a:pt x="44" y="226"/>
                    <a:pt x="50" y="243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94" y="312"/>
                    <a:pt x="110" y="324"/>
                    <a:pt x="126" y="333"/>
                  </a:cubicBezTo>
                  <a:cubicBezTo>
                    <a:pt x="127" y="381"/>
                    <a:pt x="127" y="381"/>
                    <a:pt x="127" y="381"/>
                  </a:cubicBezTo>
                  <a:cubicBezTo>
                    <a:pt x="163" y="391"/>
                    <a:pt x="163" y="391"/>
                    <a:pt x="163" y="391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207" y="350"/>
                    <a:pt x="226" y="347"/>
                    <a:pt x="243" y="342"/>
                  </a:cubicBezTo>
                  <a:cubicBezTo>
                    <a:pt x="278" y="376"/>
                    <a:pt x="278" y="376"/>
                    <a:pt x="278" y="376"/>
                  </a:cubicBezTo>
                  <a:cubicBezTo>
                    <a:pt x="311" y="357"/>
                    <a:pt x="311" y="357"/>
                    <a:pt x="311" y="357"/>
                  </a:cubicBezTo>
                  <a:cubicBezTo>
                    <a:pt x="299" y="310"/>
                    <a:pt x="299" y="310"/>
                    <a:pt x="299" y="310"/>
                  </a:cubicBezTo>
                  <a:cubicBezTo>
                    <a:pt x="312" y="297"/>
                    <a:pt x="324" y="282"/>
                    <a:pt x="333" y="265"/>
                  </a:cubicBezTo>
                  <a:lnTo>
                    <a:pt x="382" y="265"/>
                  </a:lnTo>
                  <a:close/>
                  <a:moveTo>
                    <a:pt x="187" y="303"/>
                  </a:moveTo>
                  <a:cubicBezTo>
                    <a:pt x="128" y="298"/>
                    <a:pt x="84" y="246"/>
                    <a:pt x="89" y="187"/>
                  </a:cubicBezTo>
                  <a:cubicBezTo>
                    <a:pt x="94" y="128"/>
                    <a:pt x="145" y="84"/>
                    <a:pt x="205" y="88"/>
                  </a:cubicBezTo>
                  <a:cubicBezTo>
                    <a:pt x="264" y="93"/>
                    <a:pt x="308" y="145"/>
                    <a:pt x="303" y="204"/>
                  </a:cubicBezTo>
                  <a:cubicBezTo>
                    <a:pt x="298" y="264"/>
                    <a:pt x="247" y="308"/>
                    <a:pt x="187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D048B9-2970-43E9-86B8-3446FD24D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8525" y="3984625"/>
              <a:ext cx="265113" cy="263525"/>
            </a:xfrm>
            <a:custGeom>
              <a:avLst/>
              <a:gdLst>
                <a:gd name="T0" fmla="*/ 59 w 118"/>
                <a:gd name="T1" fmla="*/ 118 h 118"/>
                <a:gd name="T2" fmla="*/ 118 w 118"/>
                <a:gd name="T3" fmla="*/ 59 h 118"/>
                <a:gd name="T4" fmla="*/ 59 w 118"/>
                <a:gd name="T5" fmla="*/ 0 h 118"/>
                <a:gd name="T6" fmla="*/ 0 w 118"/>
                <a:gd name="T7" fmla="*/ 59 h 118"/>
                <a:gd name="T8" fmla="*/ 59 w 118"/>
                <a:gd name="T9" fmla="*/ 118 h 118"/>
                <a:gd name="T10" fmla="*/ 59 w 118"/>
                <a:gd name="T11" fmla="*/ 84 h 118"/>
                <a:gd name="T12" fmla="*/ 35 w 118"/>
                <a:gd name="T13" fmla="*/ 59 h 118"/>
                <a:gd name="T14" fmla="*/ 59 w 118"/>
                <a:gd name="T15" fmla="*/ 34 h 118"/>
                <a:gd name="T16" fmla="*/ 84 w 118"/>
                <a:gd name="T17" fmla="*/ 59 h 118"/>
                <a:gd name="T18" fmla="*/ 59 w 118"/>
                <a:gd name="T19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118"/>
                  </a:moveTo>
                  <a:cubicBezTo>
                    <a:pt x="92" y="118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lose/>
                  <a:moveTo>
                    <a:pt x="59" y="84"/>
                  </a:moveTo>
                  <a:cubicBezTo>
                    <a:pt x="46" y="84"/>
                    <a:pt x="35" y="73"/>
                    <a:pt x="35" y="59"/>
                  </a:cubicBezTo>
                  <a:cubicBezTo>
                    <a:pt x="35" y="46"/>
                    <a:pt x="46" y="34"/>
                    <a:pt x="59" y="34"/>
                  </a:cubicBezTo>
                  <a:cubicBezTo>
                    <a:pt x="73" y="34"/>
                    <a:pt x="84" y="46"/>
                    <a:pt x="84" y="59"/>
                  </a:cubicBezTo>
                  <a:cubicBezTo>
                    <a:pt x="84" y="73"/>
                    <a:pt x="73" y="84"/>
                    <a:pt x="5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8A3DE7-36D7-4A83-A7B3-D18BFD861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866614" y="5454947"/>
            <a:ext cx="741186" cy="741186"/>
            <a:chOff x="6388100" y="3249613"/>
            <a:chExt cx="779463" cy="779462"/>
          </a:xfrm>
          <a:solidFill>
            <a:srgbClr val="DADFE1"/>
          </a:solidFill>
          <a:effectLst/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2527C5EB-2C70-488D-8C1F-9C30C71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8100" y="3249613"/>
              <a:ext cx="779463" cy="779462"/>
            </a:xfrm>
            <a:custGeom>
              <a:avLst/>
              <a:gdLst>
                <a:gd name="T0" fmla="*/ 337 w 348"/>
                <a:gd name="T1" fmla="*/ 251 h 348"/>
                <a:gd name="T2" fmla="*/ 348 w 348"/>
                <a:gd name="T3" fmla="*/ 219 h 348"/>
                <a:gd name="T4" fmla="*/ 312 w 348"/>
                <a:gd name="T5" fmla="*/ 193 h 348"/>
                <a:gd name="T6" fmla="*/ 310 w 348"/>
                <a:gd name="T7" fmla="*/ 142 h 348"/>
                <a:gd name="T8" fmla="*/ 343 w 348"/>
                <a:gd name="T9" fmla="*/ 113 h 348"/>
                <a:gd name="T10" fmla="*/ 329 w 348"/>
                <a:gd name="T11" fmla="*/ 83 h 348"/>
                <a:gd name="T12" fmla="*/ 285 w 348"/>
                <a:gd name="T13" fmla="*/ 90 h 348"/>
                <a:gd name="T14" fmla="*/ 248 w 348"/>
                <a:gd name="T15" fmla="*/ 56 h 348"/>
                <a:gd name="T16" fmla="*/ 251 w 348"/>
                <a:gd name="T17" fmla="*/ 12 h 348"/>
                <a:gd name="T18" fmla="*/ 219 w 348"/>
                <a:gd name="T19" fmla="*/ 0 h 348"/>
                <a:gd name="T20" fmla="*/ 193 w 348"/>
                <a:gd name="T21" fmla="*/ 37 h 348"/>
                <a:gd name="T22" fmla="*/ 142 w 348"/>
                <a:gd name="T23" fmla="*/ 39 h 348"/>
                <a:gd name="T24" fmla="*/ 113 w 348"/>
                <a:gd name="T25" fmla="*/ 6 h 348"/>
                <a:gd name="T26" fmla="*/ 83 w 348"/>
                <a:gd name="T27" fmla="*/ 20 h 348"/>
                <a:gd name="T28" fmla="*/ 90 w 348"/>
                <a:gd name="T29" fmla="*/ 64 h 348"/>
                <a:gd name="T30" fmla="*/ 56 w 348"/>
                <a:gd name="T31" fmla="*/ 101 h 348"/>
                <a:gd name="T32" fmla="*/ 12 w 348"/>
                <a:gd name="T33" fmla="*/ 98 h 348"/>
                <a:gd name="T34" fmla="*/ 0 w 348"/>
                <a:gd name="T35" fmla="*/ 130 h 348"/>
                <a:gd name="T36" fmla="*/ 37 w 348"/>
                <a:gd name="T37" fmla="*/ 156 h 348"/>
                <a:gd name="T38" fmla="*/ 39 w 348"/>
                <a:gd name="T39" fmla="*/ 207 h 348"/>
                <a:gd name="T40" fmla="*/ 6 w 348"/>
                <a:gd name="T41" fmla="*/ 236 h 348"/>
                <a:gd name="T42" fmla="*/ 20 w 348"/>
                <a:gd name="T43" fmla="*/ 266 h 348"/>
                <a:gd name="T44" fmla="*/ 64 w 348"/>
                <a:gd name="T45" fmla="*/ 259 h 348"/>
                <a:gd name="T46" fmla="*/ 102 w 348"/>
                <a:gd name="T47" fmla="*/ 293 h 348"/>
                <a:gd name="T48" fmla="*/ 99 w 348"/>
                <a:gd name="T49" fmla="*/ 337 h 348"/>
                <a:gd name="T50" fmla="*/ 130 w 348"/>
                <a:gd name="T51" fmla="*/ 348 h 348"/>
                <a:gd name="T52" fmla="*/ 156 w 348"/>
                <a:gd name="T53" fmla="*/ 312 h 348"/>
                <a:gd name="T54" fmla="*/ 206 w 348"/>
                <a:gd name="T55" fmla="*/ 310 h 348"/>
                <a:gd name="T56" fmla="*/ 236 w 348"/>
                <a:gd name="T57" fmla="*/ 343 h 348"/>
                <a:gd name="T58" fmla="*/ 266 w 348"/>
                <a:gd name="T59" fmla="*/ 329 h 348"/>
                <a:gd name="T60" fmla="*/ 259 w 348"/>
                <a:gd name="T61" fmla="*/ 285 h 348"/>
                <a:gd name="T62" fmla="*/ 293 w 348"/>
                <a:gd name="T63" fmla="*/ 248 h 348"/>
                <a:gd name="T64" fmla="*/ 337 w 348"/>
                <a:gd name="T65" fmla="*/ 251 h 348"/>
                <a:gd name="T66" fmla="*/ 159 w 348"/>
                <a:gd name="T67" fmla="*/ 271 h 348"/>
                <a:gd name="T68" fmla="*/ 78 w 348"/>
                <a:gd name="T69" fmla="*/ 159 h 348"/>
                <a:gd name="T70" fmla="*/ 190 w 348"/>
                <a:gd name="T71" fmla="*/ 78 h 348"/>
                <a:gd name="T72" fmla="*/ 271 w 348"/>
                <a:gd name="T73" fmla="*/ 190 h 348"/>
                <a:gd name="T74" fmla="*/ 159 w 348"/>
                <a:gd name="T75" fmla="*/ 27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8" h="348">
                  <a:moveTo>
                    <a:pt x="337" y="251"/>
                  </a:moveTo>
                  <a:cubicBezTo>
                    <a:pt x="348" y="219"/>
                    <a:pt x="348" y="219"/>
                    <a:pt x="348" y="219"/>
                  </a:cubicBezTo>
                  <a:cubicBezTo>
                    <a:pt x="312" y="193"/>
                    <a:pt x="312" y="193"/>
                    <a:pt x="312" y="193"/>
                  </a:cubicBezTo>
                  <a:cubicBezTo>
                    <a:pt x="315" y="176"/>
                    <a:pt x="314" y="159"/>
                    <a:pt x="310" y="142"/>
                  </a:cubicBezTo>
                  <a:cubicBezTo>
                    <a:pt x="343" y="113"/>
                    <a:pt x="343" y="113"/>
                    <a:pt x="343" y="113"/>
                  </a:cubicBezTo>
                  <a:cubicBezTo>
                    <a:pt x="329" y="83"/>
                    <a:pt x="329" y="83"/>
                    <a:pt x="329" y="83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75" y="77"/>
                    <a:pt x="262" y="65"/>
                    <a:pt x="248" y="56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76" y="34"/>
                    <a:pt x="159" y="35"/>
                    <a:pt x="142" y="39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77" y="74"/>
                    <a:pt x="65" y="87"/>
                    <a:pt x="56" y="10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4" y="173"/>
                    <a:pt x="35" y="190"/>
                    <a:pt x="39" y="20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64" y="259"/>
                    <a:pt x="64" y="259"/>
                    <a:pt x="64" y="259"/>
                  </a:cubicBezTo>
                  <a:cubicBezTo>
                    <a:pt x="74" y="272"/>
                    <a:pt x="87" y="284"/>
                    <a:pt x="102" y="293"/>
                  </a:cubicBezTo>
                  <a:cubicBezTo>
                    <a:pt x="99" y="337"/>
                    <a:pt x="99" y="337"/>
                    <a:pt x="99" y="337"/>
                  </a:cubicBezTo>
                  <a:cubicBezTo>
                    <a:pt x="130" y="348"/>
                    <a:pt x="130" y="348"/>
                    <a:pt x="130" y="348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73" y="315"/>
                    <a:pt x="190" y="314"/>
                    <a:pt x="206" y="310"/>
                  </a:cubicBezTo>
                  <a:cubicBezTo>
                    <a:pt x="236" y="343"/>
                    <a:pt x="236" y="343"/>
                    <a:pt x="236" y="343"/>
                  </a:cubicBezTo>
                  <a:cubicBezTo>
                    <a:pt x="266" y="329"/>
                    <a:pt x="266" y="329"/>
                    <a:pt x="266" y="329"/>
                  </a:cubicBezTo>
                  <a:cubicBezTo>
                    <a:pt x="259" y="285"/>
                    <a:pt x="259" y="285"/>
                    <a:pt x="259" y="285"/>
                  </a:cubicBezTo>
                  <a:cubicBezTo>
                    <a:pt x="272" y="275"/>
                    <a:pt x="284" y="262"/>
                    <a:pt x="293" y="248"/>
                  </a:cubicBezTo>
                  <a:lnTo>
                    <a:pt x="337" y="251"/>
                  </a:lnTo>
                  <a:close/>
                  <a:moveTo>
                    <a:pt x="159" y="271"/>
                  </a:moveTo>
                  <a:cubicBezTo>
                    <a:pt x="106" y="262"/>
                    <a:pt x="70" y="212"/>
                    <a:pt x="78" y="159"/>
                  </a:cubicBezTo>
                  <a:cubicBezTo>
                    <a:pt x="87" y="106"/>
                    <a:pt x="137" y="70"/>
                    <a:pt x="190" y="78"/>
                  </a:cubicBezTo>
                  <a:cubicBezTo>
                    <a:pt x="243" y="87"/>
                    <a:pt x="279" y="137"/>
                    <a:pt x="271" y="190"/>
                  </a:cubicBezTo>
                  <a:cubicBezTo>
                    <a:pt x="262" y="243"/>
                    <a:pt x="212" y="279"/>
                    <a:pt x="159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25D13600-7C63-4E00-BE64-78E3EC676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800" y="3514725"/>
              <a:ext cx="250825" cy="250825"/>
            </a:xfrm>
            <a:custGeom>
              <a:avLst/>
              <a:gdLst>
                <a:gd name="T0" fmla="*/ 51 w 112"/>
                <a:gd name="T1" fmla="*/ 109 h 112"/>
                <a:gd name="T2" fmla="*/ 109 w 112"/>
                <a:gd name="T3" fmla="*/ 60 h 112"/>
                <a:gd name="T4" fmla="*/ 60 w 112"/>
                <a:gd name="T5" fmla="*/ 3 h 112"/>
                <a:gd name="T6" fmla="*/ 2 w 112"/>
                <a:gd name="T7" fmla="*/ 52 h 112"/>
                <a:gd name="T8" fmla="*/ 51 w 112"/>
                <a:gd name="T9" fmla="*/ 109 h 112"/>
                <a:gd name="T10" fmla="*/ 54 w 112"/>
                <a:gd name="T11" fmla="*/ 78 h 112"/>
                <a:gd name="T12" fmla="*/ 34 w 112"/>
                <a:gd name="T13" fmla="*/ 54 h 112"/>
                <a:gd name="T14" fmla="*/ 58 w 112"/>
                <a:gd name="T15" fmla="*/ 34 h 112"/>
                <a:gd name="T16" fmla="*/ 78 w 112"/>
                <a:gd name="T17" fmla="*/ 58 h 112"/>
                <a:gd name="T18" fmla="*/ 54 w 112"/>
                <a:gd name="T19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1" y="109"/>
                  </a:moveTo>
                  <a:cubicBezTo>
                    <a:pt x="81" y="112"/>
                    <a:pt x="107" y="90"/>
                    <a:pt x="109" y="60"/>
                  </a:cubicBezTo>
                  <a:cubicBezTo>
                    <a:pt x="112" y="31"/>
                    <a:pt x="90" y="5"/>
                    <a:pt x="60" y="3"/>
                  </a:cubicBezTo>
                  <a:cubicBezTo>
                    <a:pt x="31" y="0"/>
                    <a:pt x="5" y="22"/>
                    <a:pt x="2" y="52"/>
                  </a:cubicBezTo>
                  <a:cubicBezTo>
                    <a:pt x="0" y="81"/>
                    <a:pt x="22" y="107"/>
                    <a:pt x="51" y="109"/>
                  </a:cubicBezTo>
                  <a:close/>
                  <a:moveTo>
                    <a:pt x="54" y="78"/>
                  </a:moveTo>
                  <a:cubicBezTo>
                    <a:pt x="42" y="77"/>
                    <a:pt x="33" y="66"/>
                    <a:pt x="34" y="54"/>
                  </a:cubicBezTo>
                  <a:cubicBezTo>
                    <a:pt x="35" y="42"/>
                    <a:pt x="45" y="33"/>
                    <a:pt x="58" y="34"/>
                  </a:cubicBezTo>
                  <a:cubicBezTo>
                    <a:pt x="70" y="35"/>
                    <a:pt x="79" y="46"/>
                    <a:pt x="78" y="58"/>
                  </a:cubicBezTo>
                  <a:cubicBezTo>
                    <a:pt x="77" y="70"/>
                    <a:pt x="66" y="79"/>
                    <a:pt x="5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F4C2500-C72D-4381-94C0-1B508155C447}"/>
              </a:ext>
            </a:extLst>
          </p:cNvPr>
          <p:cNvSpPr txBox="1"/>
          <p:nvPr/>
        </p:nvSpPr>
        <p:spPr>
          <a:xfrm>
            <a:off x="1130518" y="1200214"/>
            <a:ext cx="10223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b="1" dirty="0"/>
              <a:t>Producer: </a:t>
            </a:r>
            <a:r>
              <a:rPr lang="en-US" dirty="0"/>
              <a:t>An application that sends messages to Kafka.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C</a:t>
            </a:r>
            <a:r>
              <a:rPr lang="en-US" b="1" dirty="0" err="1"/>
              <a:t>onsumer</a:t>
            </a:r>
            <a:r>
              <a:rPr lang="en-US" b="1" dirty="0"/>
              <a:t>:</a:t>
            </a:r>
            <a:r>
              <a:rPr lang="en-US" dirty="0"/>
              <a:t> An application that reads data from Kafka.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B</a:t>
            </a:r>
            <a:r>
              <a:rPr lang="en-US" b="1" dirty="0" err="1"/>
              <a:t>roker:</a:t>
            </a:r>
            <a:r>
              <a:rPr lang="en-US" dirty="0" err="1"/>
              <a:t>An</a:t>
            </a:r>
            <a:r>
              <a:rPr lang="en-US" dirty="0"/>
              <a:t> agent to exchange messages between Producer and Consumer (do not interact directly)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C</a:t>
            </a:r>
            <a:r>
              <a:rPr lang="en-US" b="1" dirty="0"/>
              <a:t>luster:</a:t>
            </a:r>
            <a:r>
              <a:rPr lang="en-US" dirty="0"/>
              <a:t> Group of computers sharing workload for a common purpose. Each one executing one instance of </a:t>
            </a:r>
            <a:r>
              <a:rPr lang="en-US" dirty="0" err="1"/>
              <a:t>kafka</a:t>
            </a:r>
            <a:r>
              <a:rPr lang="en-US" dirty="0"/>
              <a:t> broker.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T</a:t>
            </a:r>
            <a:r>
              <a:rPr lang="en-US" b="1" dirty="0" err="1"/>
              <a:t>opic</a:t>
            </a:r>
            <a:r>
              <a:rPr lang="en-US" b="1" dirty="0"/>
              <a:t>:</a:t>
            </a:r>
            <a:r>
              <a:rPr lang="en-US" dirty="0"/>
              <a:t> A unique name for Kafka stream.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P</a:t>
            </a:r>
            <a:r>
              <a:rPr lang="en-US" b="1" dirty="0" err="1"/>
              <a:t>artitions</a:t>
            </a:r>
            <a:r>
              <a:rPr lang="en-US" b="1" dirty="0"/>
              <a:t>:</a:t>
            </a:r>
            <a:r>
              <a:rPr lang="en-US" dirty="0"/>
              <a:t> The data could be huge, so it is partitioned and distributed in computers in the cluster.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O</a:t>
            </a:r>
            <a:r>
              <a:rPr lang="en-US" b="1" dirty="0" err="1"/>
              <a:t>ffset</a:t>
            </a:r>
            <a:r>
              <a:rPr lang="en-US" b="1" dirty="0"/>
              <a:t>:</a:t>
            </a:r>
            <a:r>
              <a:rPr lang="en-US" dirty="0"/>
              <a:t> A sequence id given to messages as they arrive in a partition.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s-CO" b="1" dirty="0"/>
              <a:t>C</a:t>
            </a:r>
            <a:r>
              <a:rPr lang="en-US" b="1" dirty="0" err="1"/>
              <a:t>onsumer</a:t>
            </a:r>
            <a:r>
              <a:rPr lang="en-US" b="1" dirty="0"/>
              <a:t> Groups:</a:t>
            </a:r>
            <a:r>
              <a:rPr lang="en-US" dirty="0"/>
              <a:t> A group of consumers acting as a single logical unit.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s-CO" dirty="0"/>
          </a:p>
          <a:p>
            <a:pPr>
              <a:buClr>
                <a:schemeClr val="accent1"/>
              </a:buClr>
            </a:pPr>
            <a:r>
              <a:rPr lang="es-CO" b="1" dirty="0" err="1"/>
              <a:t>Topic</a:t>
            </a:r>
            <a:r>
              <a:rPr lang="es-CO" b="1" dirty="0"/>
              <a:t> Ex: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2EA6B-B62B-4EF5-B705-B9E64982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200" y="3988019"/>
            <a:ext cx="5842676" cy="24699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36A599-28EF-451F-9790-E3B082620DB6}"/>
              </a:ext>
            </a:extLst>
          </p:cNvPr>
          <p:cNvSpPr txBox="1"/>
          <p:nvPr/>
        </p:nvSpPr>
        <p:spPr>
          <a:xfrm>
            <a:off x="5954775" y="6478095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98892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771</Words>
  <Application>Microsoft Office PowerPoint</Application>
  <PresentationFormat>Panorámica</PresentationFormat>
  <Paragraphs>103</Paragraphs>
  <Slides>10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Wingdings</vt:lpstr>
      <vt:lpstr>Office Theme</vt:lpstr>
      <vt:lpstr>Balanced scorecard slide 1</vt:lpstr>
      <vt:lpstr>Balanced scorecard slide 8</vt:lpstr>
      <vt:lpstr>Balanced scorecard slide 8</vt:lpstr>
      <vt:lpstr>Balanced scorecard slide 8</vt:lpstr>
      <vt:lpstr>Balanced scorecard slide 8</vt:lpstr>
      <vt:lpstr>Balanced scorecard slide 3</vt:lpstr>
      <vt:lpstr>Balanced scorecard slide 8</vt:lpstr>
      <vt:lpstr>Balanced scorecard slide 8</vt:lpstr>
      <vt:lpstr>Balanced scorecard slide 8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2018-12-15T02:49:27Z</dcterms:created>
  <dcterms:modified xsi:type="dcterms:W3CDTF">2018-12-19T00:23:50Z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